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8" r:id="rId7"/>
    <p:sldId id="269" r:id="rId8"/>
    <p:sldId id="262" r:id="rId9"/>
    <p:sldId id="264" r:id="rId10"/>
    <p:sldId id="265" r:id="rId11"/>
    <p:sldId id="266" r:id="rId12"/>
    <p:sldId id="267" r:id="rId13"/>
    <p:sldId id="270" r:id="rId14"/>
    <p:sldId id="274" r:id="rId15"/>
    <p:sldId id="271" r:id="rId16"/>
    <p:sldId id="272" r:id="rId17"/>
    <p:sldId id="275" r:id="rId18"/>
    <p:sldId id="276" r:id="rId19"/>
    <p:sldId id="273" r:id="rId20"/>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891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4" d="100"/>
          <a:sy n="54" d="100"/>
        </p:scale>
        <p:origin x="-720"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O"/>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O"/>
          </a:p>
        </p:txBody>
      </p:sp>
      <p:sp>
        <p:nvSpPr>
          <p:cNvPr id="4" name="3 Marcador de fecha"/>
          <p:cNvSpPr>
            <a:spLocks noGrp="1"/>
          </p:cNvSpPr>
          <p:nvPr>
            <p:ph type="dt" sz="half" idx="10"/>
          </p:nvPr>
        </p:nvSpPr>
        <p:spPr/>
        <p:txBody>
          <a:bodyPr/>
          <a:lstStyle/>
          <a:p>
            <a:fld id="{5FDE7A6A-F7FD-44FA-8991-8F0E520CF021}" type="datetimeFigureOut">
              <a:rPr lang="es-CO" smtClean="0"/>
              <a:pPr/>
              <a:t>01/06/2011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9933BB20-B4CD-48D9-81F8-730DEF74B531}" type="slidenum">
              <a:rPr lang="es-CO" smtClean="0"/>
              <a:pPr/>
              <a:t>‹Nº›</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FDE7A6A-F7FD-44FA-8991-8F0E520CF021}" type="datetimeFigureOut">
              <a:rPr lang="es-CO" smtClean="0"/>
              <a:pPr/>
              <a:t>01/06/2011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9933BB20-B4CD-48D9-81F8-730DEF74B531}" type="slidenum">
              <a:rPr lang="es-CO" smtClean="0"/>
              <a:pPr/>
              <a:t>‹Nº›</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O"/>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FDE7A6A-F7FD-44FA-8991-8F0E520CF021}" type="datetimeFigureOut">
              <a:rPr lang="es-CO" smtClean="0"/>
              <a:pPr/>
              <a:t>01/06/2011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9933BB20-B4CD-48D9-81F8-730DEF74B531}" type="slidenum">
              <a:rPr lang="es-CO" smtClean="0"/>
              <a:pPr/>
              <a:t>‹Nº›</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10"/>
          </p:nvPr>
        </p:nvSpPr>
        <p:spPr/>
        <p:txBody>
          <a:bodyPr/>
          <a:lstStyle/>
          <a:p>
            <a:fld id="{5FDE7A6A-F7FD-44FA-8991-8F0E520CF021}" type="datetimeFigureOut">
              <a:rPr lang="es-CO" smtClean="0"/>
              <a:pPr/>
              <a:t>01/06/2011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9933BB20-B4CD-48D9-81F8-730DEF74B531}" type="slidenum">
              <a:rPr lang="es-CO" smtClean="0"/>
              <a:pPr/>
              <a:t>‹Nº›</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5FDE7A6A-F7FD-44FA-8991-8F0E520CF021}" type="datetimeFigureOut">
              <a:rPr lang="es-CO" smtClean="0"/>
              <a:pPr/>
              <a:t>01/06/2011</a:t>
            </a:fld>
            <a:endParaRPr lang="es-CO"/>
          </a:p>
        </p:txBody>
      </p:sp>
      <p:sp>
        <p:nvSpPr>
          <p:cNvPr id="5" name="4 Marcador de pie de página"/>
          <p:cNvSpPr>
            <a:spLocks noGrp="1"/>
          </p:cNvSpPr>
          <p:nvPr>
            <p:ph type="ftr" sz="quarter" idx="11"/>
          </p:nvPr>
        </p:nvSpPr>
        <p:spPr/>
        <p:txBody>
          <a:bodyPr/>
          <a:lstStyle/>
          <a:p>
            <a:endParaRPr lang="es-CO"/>
          </a:p>
        </p:txBody>
      </p:sp>
      <p:sp>
        <p:nvSpPr>
          <p:cNvPr id="6" name="5 Marcador de número de diapositiva"/>
          <p:cNvSpPr>
            <a:spLocks noGrp="1"/>
          </p:cNvSpPr>
          <p:nvPr>
            <p:ph type="sldNum" sz="quarter" idx="12"/>
          </p:nvPr>
        </p:nvSpPr>
        <p:spPr/>
        <p:txBody>
          <a:bodyPr/>
          <a:lstStyle/>
          <a:p>
            <a:fld id="{9933BB20-B4CD-48D9-81F8-730DEF74B531}" type="slidenum">
              <a:rPr lang="es-CO" smtClean="0"/>
              <a:pPr/>
              <a:t>‹Nº›</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fecha"/>
          <p:cNvSpPr>
            <a:spLocks noGrp="1"/>
          </p:cNvSpPr>
          <p:nvPr>
            <p:ph type="dt" sz="half" idx="10"/>
          </p:nvPr>
        </p:nvSpPr>
        <p:spPr/>
        <p:txBody>
          <a:bodyPr/>
          <a:lstStyle/>
          <a:p>
            <a:fld id="{5FDE7A6A-F7FD-44FA-8991-8F0E520CF021}" type="datetimeFigureOut">
              <a:rPr lang="es-CO" smtClean="0"/>
              <a:pPr/>
              <a:t>01/06/2011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9933BB20-B4CD-48D9-81F8-730DEF74B531}" type="slidenum">
              <a:rPr lang="es-CO" smtClean="0"/>
              <a:pPr/>
              <a:t>‹Nº›</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6 Marcador de fecha"/>
          <p:cNvSpPr>
            <a:spLocks noGrp="1"/>
          </p:cNvSpPr>
          <p:nvPr>
            <p:ph type="dt" sz="half" idx="10"/>
          </p:nvPr>
        </p:nvSpPr>
        <p:spPr/>
        <p:txBody>
          <a:bodyPr/>
          <a:lstStyle/>
          <a:p>
            <a:fld id="{5FDE7A6A-F7FD-44FA-8991-8F0E520CF021}" type="datetimeFigureOut">
              <a:rPr lang="es-CO" smtClean="0"/>
              <a:pPr/>
              <a:t>01/06/2011</a:t>
            </a:fld>
            <a:endParaRPr lang="es-CO"/>
          </a:p>
        </p:txBody>
      </p:sp>
      <p:sp>
        <p:nvSpPr>
          <p:cNvPr id="8" name="7 Marcador de pie de página"/>
          <p:cNvSpPr>
            <a:spLocks noGrp="1"/>
          </p:cNvSpPr>
          <p:nvPr>
            <p:ph type="ftr" sz="quarter" idx="11"/>
          </p:nvPr>
        </p:nvSpPr>
        <p:spPr/>
        <p:txBody>
          <a:bodyPr/>
          <a:lstStyle/>
          <a:p>
            <a:endParaRPr lang="es-CO"/>
          </a:p>
        </p:txBody>
      </p:sp>
      <p:sp>
        <p:nvSpPr>
          <p:cNvPr id="9" name="8 Marcador de número de diapositiva"/>
          <p:cNvSpPr>
            <a:spLocks noGrp="1"/>
          </p:cNvSpPr>
          <p:nvPr>
            <p:ph type="sldNum" sz="quarter" idx="12"/>
          </p:nvPr>
        </p:nvSpPr>
        <p:spPr/>
        <p:txBody>
          <a:bodyPr/>
          <a:lstStyle/>
          <a:p>
            <a:fld id="{9933BB20-B4CD-48D9-81F8-730DEF74B531}" type="slidenum">
              <a:rPr lang="es-CO" smtClean="0"/>
              <a:pPr/>
              <a:t>‹Nº›</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O"/>
          </a:p>
        </p:txBody>
      </p:sp>
      <p:sp>
        <p:nvSpPr>
          <p:cNvPr id="3" name="2 Marcador de fecha"/>
          <p:cNvSpPr>
            <a:spLocks noGrp="1"/>
          </p:cNvSpPr>
          <p:nvPr>
            <p:ph type="dt" sz="half" idx="10"/>
          </p:nvPr>
        </p:nvSpPr>
        <p:spPr/>
        <p:txBody>
          <a:bodyPr/>
          <a:lstStyle/>
          <a:p>
            <a:fld id="{5FDE7A6A-F7FD-44FA-8991-8F0E520CF021}" type="datetimeFigureOut">
              <a:rPr lang="es-CO" smtClean="0"/>
              <a:pPr/>
              <a:t>01/06/2011</a:t>
            </a:fld>
            <a:endParaRPr lang="es-CO"/>
          </a:p>
        </p:txBody>
      </p:sp>
      <p:sp>
        <p:nvSpPr>
          <p:cNvPr id="4" name="3 Marcador de pie de página"/>
          <p:cNvSpPr>
            <a:spLocks noGrp="1"/>
          </p:cNvSpPr>
          <p:nvPr>
            <p:ph type="ftr" sz="quarter" idx="11"/>
          </p:nvPr>
        </p:nvSpPr>
        <p:spPr/>
        <p:txBody>
          <a:bodyPr/>
          <a:lstStyle/>
          <a:p>
            <a:endParaRPr lang="es-CO"/>
          </a:p>
        </p:txBody>
      </p:sp>
      <p:sp>
        <p:nvSpPr>
          <p:cNvPr id="5" name="4 Marcador de número de diapositiva"/>
          <p:cNvSpPr>
            <a:spLocks noGrp="1"/>
          </p:cNvSpPr>
          <p:nvPr>
            <p:ph type="sldNum" sz="quarter" idx="12"/>
          </p:nvPr>
        </p:nvSpPr>
        <p:spPr/>
        <p:txBody>
          <a:bodyPr/>
          <a:lstStyle/>
          <a:p>
            <a:fld id="{9933BB20-B4CD-48D9-81F8-730DEF74B531}" type="slidenum">
              <a:rPr lang="es-CO" smtClean="0"/>
              <a:pPr/>
              <a:t>‹Nº›</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FDE7A6A-F7FD-44FA-8991-8F0E520CF021}" type="datetimeFigureOut">
              <a:rPr lang="es-CO" smtClean="0"/>
              <a:pPr/>
              <a:t>01/06/2011</a:t>
            </a:fld>
            <a:endParaRPr lang="es-CO"/>
          </a:p>
        </p:txBody>
      </p:sp>
      <p:sp>
        <p:nvSpPr>
          <p:cNvPr id="3" name="2 Marcador de pie de página"/>
          <p:cNvSpPr>
            <a:spLocks noGrp="1"/>
          </p:cNvSpPr>
          <p:nvPr>
            <p:ph type="ftr" sz="quarter" idx="11"/>
          </p:nvPr>
        </p:nvSpPr>
        <p:spPr/>
        <p:txBody>
          <a:bodyPr/>
          <a:lstStyle/>
          <a:p>
            <a:endParaRPr lang="es-CO"/>
          </a:p>
        </p:txBody>
      </p:sp>
      <p:sp>
        <p:nvSpPr>
          <p:cNvPr id="4" name="3 Marcador de número de diapositiva"/>
          <p:cNvSpPr>
            <a:spLocks noGrp="1"/>
          </p:cNvSpPr>
          <p:nvPr>
            <p:ph type="sldNum" sz="quarter" idx="12"/>
          </p:nvPr>
        </p:nvSpPr>
        <p:spPr/>
        <p:txBody>
          <a:bodyPr/>
          <a:lstStyle/>
          <a:p>
            <a:fld id="{9933BB20-B4CD-48D9-81F8-730DEF74B531}" type="slidenum">
              <a:rPr lang="es-CO" smtClean="0"/>
              <a:pPr/>
              <a:t>‹Nº›</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O"/>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FDE7A6A-F7FD-44FA-8991-8F0E520CF021}" type="datetimeFigureOut">
              <a:rPr lang="es-CO" smtClean="0"/>
              <a:pPr/>
              <a:t>01/06/2011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9933BB20-B4CD-48D9-81F8-730DEF74B531}" type="slidenum">
              <a:rPr lang="es-CO" smtClean="0"/>
              <a:pPr/>
              <a:t>‹Nº›</a:t>
            </a:fld>
            <a:endParaRPr lang="es-CO"/>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O"/>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5FDE7A6A-F7FD-44FA-8991-8F0E520CF021}" type="datetimeFigureOut">
              <a:rPr lang="es-CO" smtClean="0"/>
              <a:pPr/>
              <a:t>01/06/2011</a:t>
            </a:fld>
            <a:endParaRPr lang="es-CO"/>
          </a:p>
        </p:txBody>
      </p:sp>
      <p:sp>
        <p:nvSpPr>
          <p:cNvPr id="6" name="5 Marcador de pie de página"/>
          <p:cNvSpPr>
            <a:spLocks noGrp="1"/>
          </p:cNvSpPr>
          <p:nvPr>
            <p:ph type="ftr" sz="quarter" idx="11"/>
          </p:nvPr>
        </p:nvSpPr>
        <p:spPr/>
        <p:txBody>
          <a:bodyPr/>
          <a:lstStyle/>
          <a:p>
            <a:endParaRPr lang="es-CO"/>
          </a:p>
        </p:txBody>
      </p:sp>
      <p:sp>
        <p:nvSpPr>
          <p:cNvPr id="7" name="6 Marcador de número de diapositiva"/>
          <p:cNvSpPr>
            <a:spLocks noGrp="1"/>
          </p:cNvSpPr>
          <p:nvPr>
            <p:ph type="sldNum" sz="quarter" idx="12"/>
          </p:nvPr>
        </p:nvSpPr>
        <p:spPr/>
        <p:txBody>
          <a:bodyPr/>
          <a:lstStyle/>
          <a:p>
            <a:fld id="{9933BB20-B4CD-48D9-81F8-730DEF74B531}" type="slidenum">
              <a:rPr lang="es-CO" smtClean="0"/>
              <a:pPr/>
              <a:t>‹Nº›</a:t>
            </a:fld>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3399"/>
            </a:gs>
            <a:gs pos="25000">
              <a:srgbClr val="FF6633"/>
            </a:gs>
            <a:gs pos="50000">
              <a:srgbClr val="FFFF00"/>
            </a:gs>
            <a:gs pos="75000">
              <a:srgbClr val="01A78F"/>
            </a:gs>
            <a:gs pos="100000">
              <a:srgbClr val="3366FF"/>
            </a:gs>
          </a:gsLst>
          <a:lin ang="5400000" scaled="0"/>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DE7A6A-F7FD-44FA-8991-8F0E520CF021}" type="datetimeFigureOut">
              <a:rPr lang="es-CO" smtClean="0"/>
              <a:pPr/>
              <a:t>01/06/2011</a:t>
            </a:fld>
            <a:endParaRPr lang="es-CO"/>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933BB20-B4CD-48D9-81F8-730DEF74B531}" type="slidenum">
              <a:rPr lang="es-CO" smtClean="0"/>
              <a:pPr/>
              <a:t>‹Nº›</a:t>
            </a:fld>
            <a:endParaRPr lang="es-CO"/>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gif"/></Relationships>
</file>

<file path=ppt/slides/_rels/slide12.xml.rels><?xml version="1.0" encoding="UTF-8" standalone="yes"?>
<Relationships xmlns="http://schemas.openxmlformats.org/package/2006/relationships"><Relationship Id="rId3" Type="http://schemas.openxmlformats.org/officeDocument/2006/relationships/hyperlink" Target="http://es.wikipedia.org/wiki/Blancos" TargetMode="External"/><Relationship Id="rId7" Type="http://schemas.openxmlformats.org/officeDocument/2006/relationships/hyperlink" Target="http://es.wikipedia.org/wiki/Ind%C3%ADgenas" TargetMode="External"/><Relationship Id="rId2" Type="http://schemas.openxmlformats.org/officeDocument/2006/relationships/hyperlink" Target="http://es.wikipedia.org/wiki/Mestizos" TargetMode="External"/><Relationship Id="rId1" Type="http://schemas.openxmlformats.org/officeDocument/2006/relationships/slideLayout" Target="../slideLayouts/slideLayout2.xml"/><Relationship Id="rId6" Type="http://schemas.openxmlformats.org/officeDocument/2006/relationships/hyperlink" Target="http://es.wikipedia.org/wiki/Amerindios" TargetMode="External"/><Relationship Id="rId5" Type="http://schemas.openxmlformats.org/officeDocument/2006/relationships/hyperlink" Target="http://es.wikipedia.org/wiki/Afrocolombianos" TargetMode="External"/><Relationship Id="rId4" Type="http://schemas.openxmlformats.org/officeDocument/2006/relationships/hyperlink" Target="http://es.wikipedia.org/wiki/Negroide"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es.wikipedia.org/wiki/C%C3%B3rdoba_(Colombia)" TargetMode="External"/><Relationship Id="rId2" Type="http://schemas.openxmlformats.org/officeDocument/2006/relationships/hyperlink" Target="http://es.wikipedia.org/wiki/Colombia" TargetMode="Externa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hyperlink" Target="http://es.wikipedia.org/wiki/Monter%C3%ADa"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214422"/>
            <a:ext cx="8229600" cy="2714644"/>
          </a:xfrm>
        </p:spPr>
        <p:txBody>
          <a:bodyPr>
            <a:normAutofit/>
          </a:bodyPr>
          <a:lstStyle/>
          <a:p>
            <a:r>
              <a:rPr lang="es-CO" sz="4000" b="1" i="1" dirty="0" smtClean="0">
                <a:solidFill>
                  <a:srgbClr val="0070C0"/>
                </a:solidFill>
              </a:rPr>
              <a:t>Edificar y conocer el departamento de córdoba y sus alrededores</a:t>
            </a:r>
            <a:endParaRPr lang="es-CO" sz="4000" b="1" i="1" dirty="0">
              <a:solidFill>
                <a:srgbClr val="0070C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CO" b="1" i="1" dirty="0" smtClean="0">
                <a:solidFill>
                  <a:srgbClr val="0070C0"/>
                </a:solidFill>
              </a:rPr>
              <a:t>Economía</a:t>
            </a:r>
            <a:endParaRPr lang="es-CO" b="1" i="1" dirty="0">
              <a:solidFill>
                <a:srgbClr val="0070C0"/>
              </a:solidFill>
            </a:endParaRPr>
          </a:p>
        </p:txBody>
      </p:sp>
      <p:sp>
        <p:nvSpPr>
          <p:cNvPr id="3" name="2 Marcador de contenido"/>
          <p:cNvSpPr>
            <a:spLocks noGrp="1"/>
          </p:cNvSpPr>
          <p:nvPr>
            <p:ph idx="1"/>
          </p:nvPr>
        </p:nvSpPr>
        <p:spPr>
          <a:xfrm>
            <a:off x="457200" y="1357299"/>
            <a:ext cx="8229600" cy="4643470"/>
          </a:xfrm>
        </p:spPr>
        <p:txBody>
          <a:bodyPr>
            <a:normAutofit/>
          </a:bodyPr>
          <a:lstStyle/>
          <a:p>
            <a:pPr>
              <a:buNone/>
            </a:pPr>
            <a:r>
              <a:rPr lang="es-ES" sz="2400" i="1" dirty="0" smtClean="0"/>
              <a:t>      La economía regional se sostiene sobre dos pilares fuertes y propios para el terreno: ganadería y agricultura.</a:t>
            </a:r>
            <a:endParaRPr lang="es-CO" sz="2400" i="1" dirty="0" smtClean="0"/>
          </a:p>
          <a:p>
            <a:pPr>
              <a:buNone/>
            </a:pPr>
            <a:r>
              <a:rPr lang="es-CO" sz="2400" i="1" dirty="0" smtClean="0"/>
              <a:t>     </a:t>
            </a:r>
            <a:r>
              <a:rPr lang="es-ES" sz="2400" i="1" dirty="0" smtClean="0"/>
              <a:t>Se practica especialmente en las sabanas del departamento. Montería, sede anual del Reinado Nacional de la Ganadería es la Capital Ganadera de Colombia. Se crían tipos vacunos como el Cebú, Pardo Suizo, Holstein y el muy cordobés Romo Sinuano.</a:t>
            </a:r>
            <a:endParaRPr lang="es-CO" sz="2400" i="1" dirty="0" smtClean="0"/>
          </a:p>
          <a:p>
            <a:endParaRPr lang="es-CO" dirty="0"/>
          </a:p>
        </p:txBody>
      </p:sp>
      <p:pic>
        <p:nvPicPr>
          <p:cNvPr id="4" name="3 Imagen" descr="ASOIMAGEN8[1].jpg"/>
          <p:cNvPicPr>
            <a:picLocks noChangeAspect="1"/>
          </p:cNvPicPr>
          <p:nvPr/>
        </p:nvPicPr>
        <p:blipFill>
          <a:blip r:embed="rId2"/>
          <a:stretch>
            <a:fillRect/>
          </a:stretch>
        </p:blipFill>
        <p:spPr>
          <a:xfrm>
            <a:off x="3286116" y="3714752"/>
            <a:ext cx="4429156" cy="1928826"/>
          </a:xfrm>
          <a:prstGeom prst="rect">
            <a:avLst/>
          </a:prstGeom>
        </p:spPr>
      </p:pic>
      <p:sp>
        <p:nvSpPr>
          <p:cNvPr id="5" name="4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i="1" dirty="0" smtClean="0">
                <a:solidFill>
                  <a:srgbClr val="0070C0"/>
                </a:solidFill>
              </a:rPr>
              <a:t>Agricultura</a:t>
            </a:r>
            <a:endParaRPr lang="es-CO" b="1" i="1" dirty="0">
              <a:solidFill>
                <a:srgbClr val="0070C0"/>
              </a:solidFill>
            </a:endParaRPr>
          </a:p>
        </p:txBody>
      </p:sp>
      <p:sp>
        <p:nvSpPr>
          <p:cNvPr id="3" name="2 Marcador de contenido"/>
          <p:cNvSpPr>
            <a:spLocks noGrp="1"/>
          </p:cNvSpPr>
          <p:nvPr>
            <p:ph idx="1"/>
          </p:nvPr>
        </p:nvSpPr>
        <p:spPr>
          <a:xfrm>
            <a:off x="457200" y="1357298"/>
            <a:ext cx="8229600" cy="5143536"/>
          </a:xfrm>
        </p:spPr>
        <p:txBody>
          <a:bodyPr>
            <a:normAutofit/>
          </a:bodyPr>
          <a:lstStyle/>
          <a:p>
            <a:r>
              <a:rPr lang="es-ES" sz="2000" i="1" dirty="0" smtClean="0"/>
              <a:t>Representa el 8% del total del territorio. Se estima que unas 170.000 hectáreas están dedicadas a cultivos semestrales, anuales y permanentes,</a:t>
            </a:r>
            <a:r>
              <a:rPr lang="es-CO" sz="2000" i="1" dirty="0" smtClean="0"/>
              <a:t> La agricultura cuenta con una de las regiones potencialmente más ricas en los valles del río Sinú y San Jorge. Los principales cultivos son el maíz tradicional, maíz tecnificado, algodón, sorgo, arroz secano manual, arroz secano mecanizado, arroz riego, yuca, plátano y ñame. </a:t>
            </a:r>
          </a:p>
          <a:p>
            <a:endParaRPr lang="es-ES" sz="2400" i="1" dirty="0" smtClean="0"/>
          </a:p>
        </p:txBody>
      </p:sp>
      <p:pic>
        <p:nvPicPr>
          <p:cNvPr id="4" name="3 Imagen" descr="algodon[1].jpg"/>
          <p:cNvPicPr>
            <a:picLocks noChangeAspect="1"/>
          </p:cNvPicPr>
          <p:nvPr/>
        </p:nvPicPr>
        <p:blipFill>
          <a:blip r:embed="rId2"/>
          <a:stretch>
            <a:fillRect/>
          </a:stretch>
        </p:blipFill>
        <p:spPr>
          <a:xfrm>
            <a:off x="642910" y="3357562"/>
            <a:ext cx="2286016" cy="1857388"/>
          </a:xfrm>
          <a:prstGeom prst="rect">
            <a:avLst/>
          </a:prstGeom>
        </p:spPr>
      </p:pic>
      <p:pic>
        <p:nvPicPr>
          <p:cNvPr id="5" name="4 Imagen" descr="maiz-2111110[1].jpg"/>
          <p:cNvPicPr>
            <a:picLocks noChangeAspect="1"/>
          </p:cNvPicPr>
          <p:nvPr/>
        </p:nvPicPr>
        <p:blipFill>
          <a:blip r:embed="rId3"/>
          <a:stretch>
            <a:fillRect/>
          </a:stretch>
        </p:blipFill>
        <p:spPr>
          <a:xfrm>
            <a:off x="3000364" y="3286124"/>
            <a:ext cx="2889289" cy="1928826"/>
          </a:xfrm>
          <a:prstGeom prst="rect">
            <a:avLst/>
          </a:prstGeom>
        </p:spPr>
      </p:pic>
      <p:pic>
        <p:nvPicPr>
          <p:cNvPr id="6" name="5 Imagen" descr="maiz[1].gif"/>
          <p:cNvPicPr>
            <a:picLocks noChangeAspect="1"/>
          </p:cNvPicPr>
          <p:nvPr/>
        </p:nvPicPr>
        <p:blipFill>
          <a:blip r:embed="rId4"/>
          <a:stretch>
            <a:fillRect/>
          </a:stretch>
        </p:blipFill>
        <p:spPr>
          <a:xfrm>
            <a:off x="6215074" y="3286124"/>
            <a:ext cx="2071702" cy="2000264"/>
          </a:xfrm>
          <a:prstGeom prst="rect">
            <a:avLst/>
          </a:prstGeom>
        </p:spPr>
      </p:pic>
      <p:sp>
        <p:nvSpPr>
          <p:cNvPr id="7" name="6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i="1" dirty="0" smtClean="0">
                <a:solidFill>
                  <a:srgbClr val="0070C0"/>
                </a:solidFill>
              </a:rPr>
              <a:t>Culturas</a:t>
            </a:r>
            <a:endParaRPr lang="es-CO" b="1" i="1" dirty="0">
              <a:solidFill>
                <a:srgbClr val="0070C0"/>
              </a:solidFill>
            </a:endParaRPr>
          </a:p>
        </p:txBody>
      </p:sp>
      <p:sp>
        <p:nvSpPr>
          <p:cNvPr id="3" name="2 Marcador de contenido"/>
          <p:cNvSpPr>
            <a:spLocks noGrp="1"/>
          </p:cNvSpPr>
          <p:nvPr>
            <p:ph idx="1"/>
          </p:nvPr>
        </p:nvSpPr>
        <p:spPr>
          <a:xfrm>
            <a:off x="457200" y="1600200"/>
            <a:ext cx="8229600" cy="3686187"/>
          </a:xfrm>
        </p:spPr>
        <p:txBody>
          <a:bodyPr/>
          <a:lstStyle/>
          <a:p>
            <a:pPr>
              <a:buFont typeface="Arial"/>
              <a:buChar char="•"/>
            </a:pPr>
            <a:r>
              <a:rPr lang="es-CO" sz="2400" dirty="0" smtClean="0">
                <a:hlinkClick r:id="rId2" action="ppaction://hlinkfile" tooltip="Mestizos"/>
              </a:rPr>
              <a:t>Mestizos</a:t>
            </a:r>
            <a:r>
              <a:rPr lang="es-CO" sz="2400" dirty="0" smtClean="0"/>
              <a:t> y </a:t>
            </a:r>
            <a:r>
              <a:rPr lang="es-CO" sz="2400" dirty="0" smtClean="0">
                <a:hlinkClick r:id="rId3" action="ppaction://hlinkfile" tooltip="Blancos"/>
              </a:rPr>
              <a:t>Blancos</a:t>
            </a:r>
            <a:r>
              <a:rPr lang="es-CO" sz="2400" dirty="0" smtClean="0"/>
              <a:t>(76,39%)</a:t>
            </a:r>
          </a:p>
          <a:p>
            <a:pPr>
              <a:buFont typeface="Arial"/>
              <a:buChar char="•"/>
            </a:pPr>
            <a:r>
              <a:rPr lang="es-CO" sz="2400" dirty="0" smtClean="0">
                <a:hlinkClick r:id="rId4" action="ppaction://hlinkfile" tooltip="Negroide"/>
              </a:rPr>
              <a:t>Negros</a:t>
            </a:r>
            <a:r>
              <a:rPr lang="es-CO" sz="2400" dirty="0" smtClean="0"/>
              <a:t> o </a:t>
            </a:r>
            <a:r>
              <a:rPr lang="es-CO" sz="2400" dirty="0" smtClean="0">
                <a:hlinkClick r:id="rId5" action="ppaction://hlinkfile" tooltip="Afrocolombianos"/>
              </a:rPr>
              <a:t>afrocolombianos</a:t>
            </a:r>
            <a:r>
              <a:rPr lang="es-CO" sz="2400" dirty="0" smtClean="0"/>
              <a:t> (13,21%)</a:t>
            </a:r>
          </a:p>
          <a:p>
            <a:pPr>
              <a:buFont typeface="Arial"/>
              <a:buChar char="•"/>
            </a:pPr>
            <a:r>
              <a:rPr lang="es-CO" sz="2400" dirty="0" smtClean="0">
                <a:hlinkClick r:id="rId6" action="ppaction://hlinkfile" tooltip="Amerindios"/>
              </a:rPr>
              <a:t>Amerindios</a:t>
            </a:r>
            <a:r>
              <a:rPr lang="es-CO" sz="2400" dirty="0" smtClean="0"/>
              <a:t> o </a:t>
            </a:r>
            <a:r>
              <a:rPr lang="es-CO" sz="2400" dirty="0" smtClean="0">
                <a:hlinkClick r:id="rId7" action="ppaction://hlinkfile" tooltip="Indígenas"/>
              </a:rPr>
              <a:t>indígenas</a:t>
            </a:r>
            <a:r>
              <a:rPr lang="es-CO" sz="2400" dirty="0" smtClean="0"/>
              <a:t> (10,39%)</a:t>
            </a:r>
          </a:p>
          <a:p>
            <a:endParaRPr lang="es-CO" dirty="0"/>
          </a:p>
        </p:txBody>
      </p:sp>
      <p:sp>
        <p:nvSpPr>
          <p:cNvPr id="4" name="3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00034" y="142852"/>
            <a:ext cx="7772400" cy="642941"/>
          </a:xfrm>
        </p:spPr>
        <p:txBody>
          <a:bodyPr>
            <a:normAutofit fontScale="90000"/>
          </a:bodyPr>
          <a:lstStyle/>
          <a:p>
            <a:r>
              <a:rPr lang="es-CO" b="1" i="1" dirty="0" smtClean="0">
                <a:solidFill>
                  <a:srgbClr val="0070C0"/>
                </a:solidFill>
              </a:rPr>
              <a:t>Municipio de Chima</a:t>
            </a:r>
            <a:endParaRPr lang="es-CO" b="1" i="1" dirty="0">
              <a:solidFill>
                <a:srgbClr val="0070C0"/>
              </a:solidFill>
            </a:endParaRPr>
          </a:p>
        </p:txBody>
      </p:sp>
      <p:sp>
        <p:nvSpPr>
          <p:cNvPr id="3" name="2 Subtítulo"/>
          <p:cNvSpPr>
            <a:spLocks noGrp="1"/>
          </p:cNvSpPr>
          <p:nvPr>
            <p:ph type="subTitle" idx="1"/>
          </p:nvPr>
        </p:nvSpPr>
        <p:spPr>
          <a:xfrm>
            <a:off x="928662" y="3786190"/>
            <a:ext cx="6786610" cy="2000264"/>
          </a:xfrm>
        </p:spPr>
        <p:txBody>
          <a:bodyPr>
            <a:normAutofit/>
          </a:bodyPr>
          <a:lstStyle/>
          <a:p>
            <a:pPr algn="l"/>
            <a:r>
              <a:rPr lang="es-CO" sz="2000" dirty="0" smtClean="0">
                <a:solidFill>
                  <a:schemeClr val="tx1"/>
                </a:solidFill>
              </a:rPr>
              <a:t>Es un municipio de </a:t>
            </a:r>
            <a:r>
              <a:rPr lang="es-CO" sz="2000" dirty="0" smtClean="0">
                <a:solidFill>
                  <a:schemeClr val="tx1"/>
                </a:solidFill>
                <a:hlinkClick r:id="rId2" action="ppaction://hlinkfile" tooltip="Colombia"/>
              </a:rPr>
              <a:t>Colombia</a:t>
            </a:r>
            <a:r>
              <a:rPr lang="es-CO" sz="2000" dirty="0" smtClean="0">
                <a:solidFill>
                  <a:schemeClr val="tx1"/>
                </a:solidFill>
              </a:rPr>
              <a:t>, situado al norte del país, en el departamento de </a:t>
            </a:r>
            <a:r>
              <a:rPr lang="es-CO" sz="2000" dirty="0" smtClean="0">
                <a:solidFill>
                  <a:schemeClr val="tx1"/>
                </a:solidFill>
                <a:hlinkClick r:id="rId3" action="ppaction://hlinkfile" tooltip="Córdoba (Colombia)"/>
              </a:rPr>
              <a:t>Córdoba</a:t>
            </a:r>
            <a:r>
              <a:rPr lang="es-CO" sz="2000" dirty="0" smtClean="0">
                <a:solidFill>
                  <a:schemeClr val="tx1"/>
                </a:solidFill>
              </a:rPr>
              <a:t>, a 93 km de la capital departamental, </a:t>
            </a:r>
            <a:r>
              <a:rPr lang="es-CO" sz="2000" dirty="0" smtClean="0">
                <a:solidFill>
                  <a:schemeClr val="tx1"/>
                </a:solidFill>
                <a:hlinkClick r:id="rId4" action="ppaction://hlinkfile" tooltip="Montería"/>
              </a:rPr>
              <a:t>Montería</a:t>
            </a:r>
            <a:r>
              <a:rPr lang="es-CO" sz="2000" dirty="0" smtClean="0">
                <a:solidFill>
                  <a:schemeClr val="tx1"/>
                </a:solidFill>
              </a:rPr>
              <a:t>. La población fue fundada por Antonio de la Torre y Miranda en 1777, instituyéndose en municipio el 18 de diciembre de 1951.</a:t>
            </a:r>
            <a:endParaRPr lang="es-CO" sz="2000" dirty="0">
              <a:solidFill>
                <a:schemeClr val="tx1"/>
              </a:solidFill>
            </a:endParaRPr>
          </a:p>
        </p:txBody>
      </p:sp>
      <p:pic>
        <p:nvPicPr>
          <p:cNvPr id="1026" name="Picture 2" descr="C:\Users\Admin\Pictures\trabajo\CHIMA_EN_CORODOBA_thumb[1].jpg"/>
          <p:cNvPicPr>
            <a:picLocks noChangeAspect="1" noChangeArrowheads="1"/>
          </p:cNvPicPr>
          <p:nvPr/>
        </p:nvPicPr>
        <p:blipFill>
          <a:blip r:embed="rId5"/>
          <a:srcRect/>
          <a:stretch>
            <a:fillRect/>
          </a:stretch>
        </p:blipFill>
        <p:spPr bwMode="auto">
          <a:xfrm>
            <a:off x="2786050" y="714356"/>
            <a:ext cx="3471874" cy="3009902"/>
          </a:xfrm>
          <a:prstGeom prst="rect">
            <a:avLst/>
          </a:prstGeom>
          <a:noFill/>
        </p:spPr>
      </p:pic>
      <p:sp>
        <p:nvSpPr>
          <p:cNvPr id="5" name="4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i="1" dirty="0" smtClean="0">
                <a:solidFill>
                  <a:srgbClr val="0070C0"/>
                </a:solidFill>
              </a:rPr>
              <a:t>Historia</a:t>
            </a:r>
            <a:endParaRPr lang="es-CO" b="1" i="1" dirty="0">
              <a:solidFill>
                <a:srgbClr val="0070C0"/>
              </a:solidFill>
            </a:endParaRPr>
          </a:p>
        </p:txBody>
      </p:sp>
      <p:sp>
        <p:nvSpPr>
          <p:cNvPr id="3" name="2 Marcador de contenido"/>
          <p:cNvSpPr>
            <a:spLocks noGrp="1"/>
          </p:cNvSpPr>
          <p:nvPr>
            <p:ph idx="1"/>
          </p:nvPr>
        </p:nvSpPr>
        <p:spPr>
          <a:xfrm>
            <a:off x="457200" y="1285860"/>
            <a:ext cx="8229600" cy="4840303"/>
          </a:xfrm>
        </p:spPr>
        <p:txBody>
          <a:bodyPr>
            <a:normAutofit fontScale="70000" lnSpcReduction="20000"/>
          </a:bodyPr>
          <a:lstStyle/>
          <a:p>
            <a:r>
              <a:rPr lang="es-CO" dirty="0" smtClean="0"/>
              <a:t>Parte de los terrenos que ocupa el Municipio de Chima conformaron inicialmente una encomienda, mas tarde cuando pasaron a manos de BARTOLOMÉ CAMPUZANO, este organizo el poblado y le dio el nombre de SAN PEDRO APOSTOL DE PINCHOROY. Pero fue en 1740 cuando JUAN DE TORREZAL DÍAZ PIMIENTA estableció formalmente la primera fundación con el nombre de SAN EMIGDIO DE CHIMA. Después ANTONIO DE LA TORRE y MIRANDA a ocho (8) leguas de sitio inicial lo refundo, el 14 de Enero del año 1777. Chimá en lengua indígena significa “TIERRA BONITA”, quien anteriormente perteneció al departamento de Bolívar, una vez se crea y organiza el departamento de Córdoba pasa a ser parte integrante de este al igual que los Municipios de Montería, San Carlos, Ciénaga de Oro, San Pelayo, Momil, Purísima, Chinú, Lorica San Bernardo del Viento, San Antero, San Andrés de Sotavento, Sahagún y Ayapel, mediante la Ley No.9 de Diciembre 18 de 1951.</a:t>
            </a:r>
            <a:endParaRPr lang="es-CO" dirty="0"/>
          </a:p>
        </p:txBody>
      </p:sp>
      <p:sp>
        <p:nvSpPr>
          <p:cNvPr id="4" name="3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CO" b="1" i="1" dirty="0" smtClean="0">
                <a:solidFill>
                  <a:srgbClr val="0070C0"/>
                </a:solidFill>
              </a:rPr>
              <a:t>Bandera</a:t>
            </a:r>
            <a:endParaRPr lang="es-CO" b="1" i="1" dirty="0">
              <a:solidFill>
                <a:srgbClr val="0070C0"/>
              </a:solidFill>
            </a:endParaRPr>
          </a:p>
        </p:txBody>
      </p:sp>
      <p:pic>
        <p:nvPicPr>
          <p:cNvPr id="4" name="3 Marcador de contenido" descr="BanderaCordoba[1].gif"/>
          <p:cNvPicPr>
            <a:picLocks noGrp="1" noChangeAspect="1"/>
          </p:cNvPicPr>
          <p:nvPr>
            <p:ph idx="1"/>
          </p:nvPr>
        </p:nvPicPr>
        <p:blipFill>
          <a:blip r:embed="rId2"/>
          <a:srcRect l="9756"/>
          <a:stretch>
            <a:fillRect/>
          </a:stretch>
        </p:blipFill>
        <p:spPr>
          <a:xfrm flipV="1">
            <a:off x="3071802" y="1285860"/>
            <a:ext cx="2643206" cy="1456548"/>
          </a:xfrm>
        </p:spPr>
      </p:pic>
      <p:sp>
        <p:nvSpPr>
          <p:cNvPr id="8" name="7 Rectángulo"/>
          <p:cNvSpPr/>
          <p:nvPr/>
        </p:nvSpPr>
        <p:spPr>
          <a:xfrm>
            <a:off x="571472" y="2786058"/>
            <a:ext cx="7643866" cy="3139321"/>
          </a:xfrm>
          <a:prstGeom prst="rect">
            <a:avLst/>
          </a:prstGeom>
        </p:spPr>
        <p:txBody>
          <a:bodyPr wrap="square">
            <a:spAutoFit/>
          </a:bodyPr>
          <a:lstStyle/>
          <a:p>
            <a:pPr algn="just"/>
            <a:r>
              <a:rPr lang="es-CO" dirty="0" smtClean="0"/>
              <a:t>La Bandera ganadora fue la representada por la zona sur del Municipio de Chimá, creada y diseñada por los Docentes Marcial Olea González y Silvina Viloria Argel, ya que esta tenia contraste con el escudo escogido por los jurados, y contiene de igual forma los colores que representan los aspectos más sobresalientes así: Significado de los colores de la Bandera Verde: significa la esperanza, el verde de naturaleza de los campos que rodean el municipio, toda la parte agrícola que embellece el quehacer y dedicación de su gente. Blanco: significa la paz, la armonía de su gente, la tranquilidad de un pueblo que camina por el desarrollo y progreso de su población; el fortalecimiento de sus valores. Azul: significa, toda la riqueza de las aguas de la ciénaga grande que baña nuestro municipio Chimá.</a:t>
            </a:r>
            <a:endParaRPr lang="es-CO" dirty="0"/>
          </a:p>
        </p:txBody>
      </p:sp>
      <p:sp>
        <p:nvSpPr>
          <p:cNvPr id="5" name="4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500042"/>
          </a:xfrm>
        </p:spPr>
        <p:txBody>
          <a:bodyPr>
            <a:normAutofit fontScale="90000"/>
          </a:bodyPr>
          <a:lstStyle/>
          <a:p>
            <a:r>
              <a:rPr lang="es-CO" b="1" i="1" dirty="0" smtClean="0">
                <a:solidFill>
                  <a:srgbClr val="0070C0"/>
                </a:solidFill>
              </a:rPr>
              <a:t>Escudo</a:t>
            </a:r>
            <a:endParaRPr lang="es-CO" b="1" i="1" dirty="0">
              <a:solidFill>
                <a:srgbClr val="0070C0"/>
              </a:solidFill>
            </a:endParaRPr>
          </a:p>
        </p:txBody>
      </p:sp>
      <p:pic>
        <p:nvPicPr>
          <p:cNvPr id="2050" name="Picture 2" descr="C:\Users\Admin\Pictures\trabajo\escudo_1[1].jpg"/>
          <p:cNvPicPr>
            <a:picLocks noGrp="1" noChangeAspect="1" noChangeArrowheads="1"/>
          </p:cNvPicPr>
          <p:nvPr>
            <p:ph idx="1"/>
          </p:nvPr>
        </p:nvPicPr>
        <p:blipFill>
          <a:blip r:embed="rId2"/>
          <a:srcRect/>
          <a:stretch>
            <a:fillRect/>
          </a:stretch>
        </p:blipFill>
        <p:spPr bwMode="auto">
          <a:xfrm>
            <a:off x="3071802" y="428604"/>
            <a:ext cx="2714643" cy="2286016"/>
          </a:xfrm>
          <a:prstGeom prst="rect">
            <a:avLst/>
          </a:prstGeom>
          <a:noFill/>
        </p:spPr>
      </p:pic>
      <p:sp>
        <p:nvSpPr>
          <p:cNvPr id="6" name="5 Rectángulo"/>
          <p:cNvSpPr/>
          <p:nvPr/>
        </p:nvSpPr>
        <p:spPr>
          <a:xfrm>
            <a:off x="714348" y="2714620"/>
            <a:ext cx="7858180" cy="3170099"/>
          </a:xfrm>
          <a:prstGeom prst="rect">
            <a:avLst/>
          </a:prstGeom>
        </p:spPr>
        <p:txBody>
          <a:bodyPr wrap="square">
            <a:spAutoFit/>
          </a:bodyPr>
          <a:lstStyle/>
          <a:p>
            <a:r>
              <a:rPr lang="es-CO" sz="2000" dirty="0" smtClean="0"/>
              <a:t>El escudo en su forma, colores y contenido representa la esencia del Municipio de </a:t>
            </a:r>
            <a:r>
              <a:rPr lang="es-CO" sz="2000" dirty="0" err="1" smtClean="0"/>
              <a:t>Chimá</a:t>
            </a:r>
            <a:r>
              <a:rPr lang="es-CO" sz="2000" dirty="0" smtClean="0"/>
              <a:t> en todos sus aspectos: cultural, económico, geográfico, histórico y religioso. La parte central o cuerpo del escudo hace honor a la cultura indígena </a:t>
            </a:r>
            <a:r>
              <a:rPr lang="es-CO" sz="2000" dirty="0" err="1" smtClean="0"/>
              <a:t>Zenú</a:t>
            </a:r>
            <a:r>
              <a:rPr lang="es-CO" sz="2000" dirty="0" smtClean="0"/>
              <a:t> quienes fueron los primeros habitantes de los territorios que hoy día son el Municipio de </a:t>
            </a:r>
            <a:r>
              <a:rPr lang="es-CO" sz="2000" dirty="0" err="1" smtClean="0"/>
              <a:t>Chimá</a:t>
            </a:r>
            <a:r>
              <a:rPr lang="es-CO" sz="2000" dirty="0" smtClean="0"/>
              <a:t>. El cuerpo del escudo muestra la figura de una vasija </a:t>
            </a:r>
            <a:r>
              <a:rPr lang="es-CO" sz="2000" dirty="0" err="1" smtClean="0"/>
              <a:t>Zenú</a:t>
            </a:r>
            <a:r>
              <a:rPr lang="es-CO" sz="2000" dirty="0" smtClean="0"/>
              <a:t> y que actualmente hacen en Sitio viejo, podemos observar en la parte superior que delimita la cinta, la boca y los hombros de la vasija, el cuerpo de ésta tiene forma de U, esto nos recuerda la gran responsabilidad, los deberes y derechos que tenemos al pertenecer al infinito y maravilloso conjunto Universal. </a:t>
            </a:r>
            <a:endParaRPr lang="es-CO" sz="2000" dirty="0"/>
          </a:p>
        </p:txBody>
      </p:sp>
      <p:sp>
        <p:nvSpPr>
          <p:cNvPr id="5" name="4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1285860"/>
            <a:ext cx="8929718" cy="5572140"/>
          </a:xfrm>
        </p:spPr>
        <p:txBody>
          <a:bodyPr>
            <a:normAutofit fontScale="70000" lnSpcReduction="20000"/>
          </a:bodyPr>
          <a:lstStyle/>
          <a:p>
            <a:r>
              <a:rPr lang="es-CO" dirty="0" smtClean="0"/>
              <a:t>Música: Enio Mogollón Montoya Arreglos: Enio Mogollón Villadiego Interprete: Albeiro Pérez I A orillas de la ciénaga Grande del Sinú. Queda un pueblito que no podré olvidar. Y fue un catorce de enero que De La Torre y Miranda. Lo ilumino el Dios del cielo y a él lo pudo fundar. Ocho leguas río arriba un asentamiento indígena. Al cual le dio el nombre de Chimá. II Surgieron corregimientos situados de norte a sur. Desde la cabecera Municipal. Sitio Viejo y Arache también corozalito, Carolina, Punta Verde y Pimental. Y al este Campo Bello- veredas y caseríos. Los cuales conforman la zona rural. Coro ¡Y es mi Chimá - tierra bonita! En lengua indígena – su nombre significa. ¡Y es mi Chimá - tierra bonita! En lengua indígena – su nombre significa. ¡Y es mi Chimá – pueblo inmortal! Como es su hijo Domingo Vidal (Bis). III Y Tofeme es la cima que se observa en su esplendor Como templo santo del indio Zenú Desde su cumbre se contempla la hermosa naturaleza Y el verde de las praderas del Sinú. Se divisa el Aguas Prietas, flora y fauna de mi tierra Y Dios en el cielo que es la luz</a:t>
            </a:r>
            <a:endParaRPr lang="es-CO" dirty="0"/>
          </a:p>
        </p:txBody>
      </p:sp>
      <p:sp>
        <p:nvSpPr>
          <p:cNvPr id="4" name="3 CuadroTexto"/>
          <p:cNvSpPr txBox="1"/>
          <p:nvPr/>
        </p:nvSpPr>
        <p:spPr>
          <a:xfrm>
            <a:off x="3214678" y="428604"/>
            <a:ext cx="5000660" cy="769441"/>
          </a:xfrm>
          <a:prstGeom prst="rect">
            <a:avLst/>
          </a:prstGeom>
          <a:noFill/>
        </p:spPr>
        <p:txBody>
          <a:bodyPr wrap="square" rtlCol="0">
            <a:spAutoFit/>
          </a:bodyPr>
          <a:lstStyle/>
          <a:p>
            <a:r>
              <a:rPr lang="es-CO" sz="4400" b="1" i="1" dirty="0" smtClean="0">
                <a:solidFill>
                  <a:srgbClr val="0070C0"/>
                </a:solidFill>
              </a:rPr>
              <a:t>Himno</a:t>
            </a:r>
            <a:endParaRPr lang="es-CO" sz="4400" b="1" i="1" dirty="0">
              <a:solidFill>
                <a:srgbClr val="0070C0"/>
              </a:solidFill>
            </a:endParaRPr>
          </a:p>
        </p:txBody>
      </p:sp>
      <p:sp>
        <p:nvSpPr>
          <p:cNvPr id="5" name="4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14282" y="642918"/>
            <a:ext cx="8358246" cy="5929354"/>
          </a:xfrm>
        </p:spPr>
        <p:txBody>
          <a:bodyPr>
            <a:normAutofit fontScale="70000" lnSpcReduction="20000"/>
          </a:bodyPr>
          <a:lstStyle/>
          <a:p>
            <a:r>
              <a:rPr lang="es-CO" dirty="0" smtClean="0"/>
              <a:t>. IV La olla de barro y tus mujeres te engalanan con virtud Su figura y belleza en plenitud Pergaminos y leyendas en tu seno se han guardado Una batalla en tu plaza, es la lucha entre las razas En defensa de los ideales y el valor de los mortales Lucho el indio, el colono y también el esclavo. Coro ¡Y es mi Chimá – tierra bonita! En lengua indígena – su nombre significa. ¡Y es mi Chimá – pueblo inmortal! Como es su hijo Domingo Vidal (Bis) V De sus entrañas nacemos gente con ganas ¡si señor! De rendirle por siempre culto al honor Porque gracias a tu paz Virgiliana día a día Disfrutamos de esta tierra con fervor Un idilio de paz que el universo entero aclama. Ese es mi pueblo; un refugio de amor. VI Estando lejos yo te extraño y añoro de verdad Como tu hijo madre no puedo olvidar. Tus fiestas y comidas – como la panocha e 'coco. El dulce de tus patillas y el sabor del Bocachico. En el día de San Emigdio –las carreras a caballo Y el dos de marzo las riñas de gallos. Coro ¡Y es mi Chimá – tierra bonita! En lengua indígena - su nombre significa. ¡Y es mi Chimá – pueblo inmortal! Como es su hijo Domingo Vidal. (Bis)</a:t>
            </a:r>
            <a:endParaRPr lang="es-CO" dirty="0"/>
          </a:p>
        </p:txBody>
      </p:sp>
      <p:sp>
        <p:nvSpPr>
          <p:cNvPr id="4" name="3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857224" y="285728"/>
            <a:ext cx="6572296" cy="769441"/>
          </a:xfrm>
          <a:prstGeom prst="rect">
            <a:avLst/>
          </a:prstGeom>
          <a:noFill/>
        </p:spPr>
        <p:txBody>
          <a:bodyPr wrap="square" rtlCol="0">
            <a:spAutoFit/>
          </a:bodyPr>
          <a:lstStyle/>
          <a:p>
            <a:r>
              <a:rPr lang="es-CO" sz="4400" b="1" i="1" dirty="0" smtClean="0">
                <a:solidFill>
                  <a:srgbClr val="0070C0"/>
                </a:solidFill>
              </a:rPr>
              <a:t>Economía y agricultura</a:t>
            </a:r>
            <a:endParaRPr lang="es-CO" sz="4400" b="1" i="1" dirty="0">
              <a:solidFill>
                <a:srgbClr val="0070C0"/>
              </a:solidFill>
            </a:endParaRPr>
          </a:p>
        </p:txBody>
      </p:sp>
      <p:sp>
        <p:nvSpPr>
          <p:cNvPr id="5" name="4 Rectángulo"/>
          <p:cNvSpPr/>
          <p:nvPr/>
        </p:nvSpPr>
        <p:spPr>
          <a:xfrm>
            <a:off x="428596" y="1142984"/>
            <a:ext cx="7286676" cy="3785652"/>
          </a:xfrm>
          <a:prstGeom prst="rect">
            <a:avLst/>
          </a:prstGeom>
        </p:spPr>
        <p:txBody>
          <a:bodyPr wrap="square">
            <a:spAutoFit/>
          </a:bodyPr>
          <a:lstStyle/>
          <a:p>
            <a:r>
              <a:rPr lang="es-CO" sz="2000" dirty="0" smtClean="0"/>
              <a:t>La agricultura es la actividad económica mas importante en el Municipio, en 1.991 el área de cosecha fue de 230 hectáreas de arroz secano tradicional, 490 de maíz del tradicional, 600 de maíz mecanizado, 100 de patillas, 330 de sorgo, 20 de ajonjolí. 3.400 de algodón y 250 de yuca, un apreciable numero de personas viven del jornaleo. En cuanto a la ganadería la bovina es la mas importante favorecida por la existencia de la ciénaga grande que proporciona agua permanente y pasto naturales en época de verano, la porcicultura y la avicultura también se dan pero de manera insipiente y con tecnología rudimentaria; la pesca es otro de los renglones importantes de nuestra economía ya que de esta subsisten un gran numero de familias. </a:t>
            </a:r>
            <a:endParaRPr lang="es-CO" sz="2000" dirty="0"/>
          </a:p>
        </p:txBody>
      </p:sp>
      <p:sp>
        <p:nvSpPr>
          <p:cNvPr id="6" name="5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0"/>
            <a:ext cx="8229600" cy="857232"/>
          </a:xfrm>
          <a:solidFill>
            <a:srgbClr val="FFFF00"/>
          </a:solidFill>
        </p:spPr>
        <p:txBody>
          <a:bodyPr/>
          <a:lstStyle/>
          <a:p>
            <a:r>
              <a:rPr lang="es-CO" b="1" i="1" dirty="0" smtClean="0"/>
              <a:t>Departamento de córdoba</a:t>
            </a:r>
            <a:endParaRPr lang="es-CO" b="1" i="1" dirty="0"/>
          </a:p>
        </p:txBody>
      </p:sp>
      <p:pic>
        <p:nvPicPr>
          <p:cNvPr id="4" name="3 Marcador de contenido" descr="472pxMunicipalitiesofcordobadepartme[1][1][1].png"/>
          <p:cNvPicPr>
            <a:picLocks noGrp="1" noChangeAspect="1"/>
          </p:cNvPicPr>
          <p:nvPr>
            <p:ph idx="1"/>
          </p:nvPr>
        </p:nvPicPr>
        <p:blipFill>
          <a:blip r:embed="rId2"/>
          <a:stretch>
            <a:fillRect/>
          </a:stretch>
        </p:blipFill>
        <p:spPr>
          <a:xfrm>
            <a:off x="571472" y="857232"/>
            <a:ext cx="5455265" cy="5000660"/>
          </a:xfrm>
        </p:spPr>
      </p:pic>
      <p:sp>
        <p:nvSpPr>
          <p:cNvPr id="5" name="4 Elipse"/>
          <p:cNvSpPr/>
          <p:nvPr/>
        </p:nvSpPr>
        <p:spPr>
          <a:xfrm>
            <a:off x="2357422" y="2643182"/>
            <a:ext cx="214314" cy="285752"/>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5 Elipse"/>
          <p:cNvSpPr/>
          <p:nvPr/>
        </p:nvSpPr>
        <p:spPr>
          <a:xfrm>
            <a:off x="3214678" y="1643050"/>
            <a:ext cx="214314" cy="142876"/>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7" name="6 Elipse"/>
          <p:cNvSpPr/>
          <p:nvPr/>
        </p:nvSpPr>
        <p:spPr>
          <a:xfrm>
            <a:off x="3286116" y="1928802"/>
            <a:ext cx="214314" cy="285752"/>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Elipse"/>
          <p:cNvSpPr/>
          <p:nvPr/>
        </p:nvSpPr>
        <p:spPr>
          <a:xfrm>
            <a:off x="3071802" y="2357430"/>
            <a:ext cx="214314" cy="285752"/>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Elipse"/>
          <p:cNvSpPr/>
          <p:nvPr/>
        </p:nvSpPr>
        <p:spPr>
          <a:xfrm>
            <a:off x="4143372" y="1714488"/>
            <a:ext cx="214314" cy="285752"/>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0" name="9 Elipse"/>
          <p:cNvSpPr/>
          <p:nvPr/>
        </p:nvSpPr>
        <p:spPr>
          <a:xfrm>
            <a:off x="3786182" y="2143116"/>
            <a:ext cx="214314" cy="285752"/>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1" name="10 Elipse"/>
          <p:cNvSpPr/>
          <p:nvPr/>
        </p:nvSpPr>
        <p:spPr>
          <a:xfrm>
            <a:off x="4214810" y="3857628"/>
            <a:ext cx="214314" cy="285752"/>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2" name="11 Elipse"/>
          <p:cNvSpPr/>
          <p:nvPr/>
        </p:nvSpPr>
        <p:spPr>
          <a:xfrm>
            <a:off x="3929058" y="2857496"/>
            <a:ext cx="214314" cy="285752"/>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3" name="12 Elipse"/>
          <p:cNvSpPr/>
          <p:nvPr/>
        </p:nvSpPr>
        <p:spPr>
          <a:xfrm>
            <a:off x="2500298" y="4000504"/>
            <a:ext cx="214314" cy="285752"/>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4" name="13 Elipse"/>
          <p:cNvSpPr/>
          <p:nvPr/>
        </p:nvSpPr>
        <p:spPr>
          <a:xfrm>
            <a:off x="3071802" y="4357694"/>
            <a:ext cx="214314" cy="285752"/>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5" name="14 Elipse"/>
          <p:cNvSpPr/>
          <p:nvPr/>
        </p:nvSpPr>
        <p:spPr>
          <a:xfrm>
            <a:off x="1643042" y="3357562"/>
            <a:ext cx="214314" cy="285752"/>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6" name="15 Elipse"/>
          <p:cNvSpPr/>
          <p:nvPr/>
        </p:nvSpPr>
        <p:spPr>
          <a:xfrm>
            <a:off x="1571604" y="1785926"/>
            <a:ext cx="214314" cy="285752"/>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7" name="16 Elipse"/>
          <p:cNvSpPr/>
          <p:nvPr/>
        </p:nvSpPr>
        <p:spPr>
          <a:xfrm>
            <a:off x="1142976" y="2143116"/>
            <a:ext cx="214314" cy="285752"/>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17 Elipse"/>
          <p:cNvSpPr/>
          <p:nvPr/>
        </p:nvSpPr>
        <p:spPr>
          <a:xfrm>
            <a:off x="1500166" y="4429132"/>
            <a:ext cx="214314" cy="285752"/>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9" name="18 Elipse"/>
          <p:cNvSpPr/>
          <p:nvPr/>
        </p:nvSpPr>
        <p:spPr>
          <a:xfrm>
            <a:off x="4786314" y="3429000"/>
            <a:ext cx="214314" cy="285752"/>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0" name="19 Elipse"/>
          <p:cNvSpPr/>
          <p:nvPr/>
        </p:nvSpPr>
        <p:spPr>
          <a:xfrm>
            <a:off x="2428860" y="1785926"/>
            <a:ext cx="214314" cy="214314"/>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dirty="0"/>
          </a:p>
        </p:txBody>
      </p:sp>
      <p:sp>
        <p:nvSpPr>
          <p:cNvPr id="21" name="20 Elipse"/>
          <p:cNvSpPr/>
          <p:nvPr/>
        </p:nvSpPr>
        <p:spPr>
          <a:xfrm>
            <a:off x="2500298" y="1285860"/>
            <a:ext cx="214314" cy="285752"/>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21 Elipse"/>
          <p:cNvSpPr/>
          <p:nvPr/>
        </p:nvSpPr>
        <p:spPr>
          <a:xfrm>
            <a:off x="2214546" y="1071546"/>
            <a:ext cx="214314" cy="214314"/>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22 Elipse"/>
          <p:cNvSpPr/>
          <p:nvPr/>
        </p:nvSpPr>
        <p:spPr>
          <a:xfrm>
            <a:off x="3028936" y="1214422"/>
            <a:ext cx="114304" cy="100010"/>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4" name="23 Elipse"/>
          <p:cNvSpPr/>
          <p:nvPr/>
        </p:nvSpPr>
        <p:spPr>
          <a:xfrm>
            <a:off x="2857488" y="1714488"/>
            <a:ext cx="114304" cy="100010"/>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5" name="24 Elipse"/>
          <p:cNvSpPr/>
          <p:nvPr/>
        </p:nvSpPr>
        <p:spPr>
          <a:xfrm>
            <a:off x="2786050" y="2071678"/>
            <a:ext cx="114304" cy="100010"/>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6" name="25 Elipse"/>
          <p:cNvSpPr/>
          <p:nvPr/>
        </p:nvSpPr>
        <p:spPr>
          <a:xfrm>
            <a:off x="3643306" y="1428736"/>
            <a:ext cx="185742" cy="171448"/>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7" name="26 Elipse"/>
          <p:cNvSpPr/>
          <p:nvPr/>
        </p:nvSpPr>
        <p:spPr>
          <a:xfrm>
            <a:off x="3190860" y="3357562"/>
            <a:ext cx="238132" cy="190496"/>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8" name="27 Elipse"/>
          <p:cNvSpPr/>
          <p:nvPr/>
        </p:nvSpPr>
        <p:spPr>
          <a:xfrm>
            <a:off x="2857488" y="1071546"/>
            <a:ext cx="114304" cy="100010"/>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28 Elipse"/>
          <p:cNvSpPr/>
          <p:nvPr/>
        </p:nvSpPr>
        <p:spPr>
          <a:xfrm>
            <a:off x="3286116" y="1214422"/>
            <a:ext cx="114304" cy="100010"/>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29 Elipse"/>
          <p:cNvSpPr/>
          <p:nvPr/>
        </p:nvSpPr>
        <p:spPr>
          <a:xfrm>
            <a:off x="1785918" y="1357298"/>
            <a:ext cx="209560" cy="147630"/>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30 Elipse"/>
          <p:cNvSpPr/>
          <p:nvPr/>
        </p:nvSpPr>
        <p:spPr>
          <a:xfrm>
            <a:off x="1428728" y="2428868"/>
            <a:ext cx="238132" cy="190496"/>
          </a:xfrm>
          <a:prstGeom prst="ellipse">
            <a:avLst/>
          </a:prstGeom>
          <a:solidFill>
            <a:srgbClr val="FF00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31 CuadroTexto"/>
          <p:cNvSpPr txBox="1"/>
          <p:nvPr/>
        </p:nvSpPr>
        <p:spPr>
          <a:xfrm>
            <a:off x="6072198" y="928670"/>
            <a:ext cx="2714644" cy="646331"/>
          </a:xfrm>
          <a:prstGeom prst="rect">
            <a:avLst/>
          </a:prstGeom>
          <a:solidFill>
            <a:schemeClr val="tx2">
              <a:lumMod val="75000"/>
            </a:schemeClr>
          </a:solidFill>
        </p:spPr>
        <p:txBody>
          <a:bodyPr wrap="square" rtlCol="0">
            <a:spAutoFit/>
          </a:bodyPr>
          <a:lstStyle/>
          <a:p>
            <a:pPr algn="ctr"/>
            <a:r>
              <a:rPr lang="es-ES"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SIMBOLOS  DEL DEPARTAMENTO</a:t>
            </a:r>
            <a:endParaRPr lang="es-ES"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4" name="33 CuadroTexto"/>
          <p:cNvSpPr txBox="1"/>
          <p:nvPr/>
        </p:nvSpPr>
        <p:spPr>
          <a:xfrm>
            <a:off x="6572264" y="1643050"/>
            <a:ext cx="1714512" cy="369332"/>
          </a:xfrm>
          <a:prstGeom prst="rect">
            <a:avLst/>
          </a:prstGeom>
          <a:solidFill>
            <a:srgbClr val="FF0000"/>
          </a:solidFill>
        </p:spPr>
        <p:txBody>
          <a:bodyPr wrap="square" rtlCol="0">
            <a:spAutoFit/>
          </a:bodyPr>
          <a:lstStyle/>
          <a:p>
            <a:pPr algn="ctr"/>
            <a:r>
              <a:rPr lang="es-ES" b="1" dirty="0" smtClean="0">
                <a:solidFill>
                  <a:schemeClr val="bg1"/>
                </a:solidFill>
              </a:rPr>
              <a:t>BANDERA</a:t>
            </a:r>
            <a:endParaRPr lang="es-ES" b="1" dirty="0">
              <a:solidFill>
                <a:schemeClr val="bg1"/>
              </a:solidFill>
            </a:endParaRPr>
          </a:p>
        </p:txBody>
      </p:sp>
      <p:sp>
        <p:nvSpPr>
          <p:cNvPr id="35" name="34 CuadroTexto"/>
          <p:cNvSpPr txBox="1"/>
          <p:nvPr/>
        </p:nvSpPr>
        <p:spPr>
          <a:xfrm>
            <a:off x="6572264" y="2071678"/>
            <a:ext cx="1714512" cy="369332"/>
          </a:xfrm>
          <a:prstGeom prst="rect">
            <a:avLst/>
          </a:prstGeom>
          <a:solidFill>
            <a:srgbClr val="7030A0"/>
          </a:solidFill>
        </p:spPr>
        <p:txBody>
          <a:bodyPr wrap="square" rtlCol="0">
            <a:spAutoFit/>
          </a:bodyPr>
          <a:lstStyle/>
          <a:p>
            <a:pPr algn="ctr"/>
            <a:r>
              <a:rPr lang="es-ES" b="1" dirty="0" smtClean="0">
                <a:solidFill>
                  <a:schemeClr val="bg1"/>
                </a:solidFill>
              </a:rPr>
              <a:t>ESCUDO</a:t>
            </a:r>
            <a:endParaRPr lang="es-ES" b="1" dirty="0">
              <a:solidFill>
                <a:schemeClr val="bg1"/>
              </a:solidFill>
            </a:endParaRPr>
          </a:p>
        </p:txBody>
      </p:sp>
      <p:sp>
        <p:nvSpPr>
          <p:cNvPr id="36" name="35 CuadroTexto"/>
          <p:cNvSpPr txBox="1"/>
          <p:nvPr/>
        </p:nvSpPr>
        <p:spPr>
          <a:xfrm>
            <a:off x="6572264" y="2571744"/>
            <a:ext cx="1714512" cy="369332"/>
          </a:xfrm>
          <a:prstGeom prst="rect">
            <a:avLst/>
          </a:prstGeom>
          <a:solidFill>
            <a:srgbClr val="348919"/>
          </a:solidFill>
        </p:spPr>
        <p:txBody>
          <a:bodyPr wrap="square" rtlCol="0">
            <a:spAutoFit/>
          </a:bodyPr>
          <a:lstStyle/>
          <a:p>
            <a:pPr algn="ctr"/>
            <a:r>
              <a:rPr lang="es-ES" b="1" dirty="0" smtClean="0">
                <a:solidFill>
                  <a:schemeClr val="bg1"/>
                </a:solidFill>
              </a:rPr>
              <a:t>HIMNO</a:t>
            </a:r>
            <a:endParaRPr lang="es-ES" b="1" dirty="0">
              <a:solidFill>
                <a:schemeClr val="bg1"/>
              </a:solidFill>
            </a:endParaRPr>
          </a:p>
        </p:txBody>
      </p:sp>
      <p:sp>
        <p:nvSpPr>
          <p:cNvPr id="37" name="36 CuadroTexto">
            <a:hlinkClick r:id="rId3" action="ppaction://hlinksldjump" tooltip=" HISTORIA DEL DEPARTAMENTO"/>
          </p:cNvPr>
          <p:cNvSpPr txBox="1"/>
          <p:nvPr/>
        </p:nvSpPr>
        <p:spPr>
          <a:xfrm>
            <a:off x="6572264" y="3214686"/>
            <a:ext cx="1714512" cy="369332"/>
          </a:xfrm>
          <a:prstGeom prst="rect">
            <a:avLst/>
          </a:prstGeom>
          <a:solidFill>
            <a:schemeClr val="tx2">
              <a:lumMod val="75000"/>
            </a:schemeClr>
          </a:solidFill>
        </p:spPr>
        <p:txBody>
          <a:bodyPr wrap="square" rtlCol="0">
            <a:spAutoFit/>
          </a:bodyPr>
          <a:lstStyle/>
          <a:p>
            <a:pPr algn="ctr"/>
            <a:r>
              <a:rPr lang="es-ES" b="1" dirty="0" smtClean="0">
                <a:solidFill>
                  <a:schemeClr val="bg1"/>
                </a:solidFill>
              </a:rPr>
              <a:t>HISTORIA</a:t>
            </a:r>
            <a:endParaRPr lang="es-ES" b="1" dirty="0">
              <a:solidFill>
                <a:schemeClr val="bg1"/>
              </a:solidFill>
            </a:endParaRPr>
          </a:p>
        </p:txBody>
      </p:sp>
      <p:sp>
        <p:nvSpPr>
          <p:cNvPr id="38" name="37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a:solidFill>
            <a:schemeClr val="tx2">
              <a:lumMod val="50000"/>
            </a:schemeClr>
          </a:solidFill>
        </p:spPr>
        <p:txBody>
          <a:bodyPr>
            <a:normAutofit fontScale="90000"/>
          </a:bodyPr>
          <a:lstStyle/>
          <a:p>
            <a:r>
              <a:rPr lang="es-CO" i="1"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Historia del departamento de córdoba</a:t>
            </a:r>
            <a:endParaRPr lang="es-CO" i="1"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Marcador de contenido"/>
          <p:cNvSpPr>
            <a:spLocks noGrp="1"/>
          </p:cNvSpPr>
          <p:nvPr>
            <p:ph idx="1"/>
          </p:nvPr>
        </p:nvSpPr>
        <p:spPr>
          <a:xfrm>
            <a:off x="457200" y="1000108"/>
            <a:ext cx="8229600" cy="5500726"/>
          </a:xfrm>
        </p:spPr>
        <p:txBody>
          <a:bodyPr>
            <a:normAutofit/>
          </a:bodyPr>
          <a:lstStyle/>
          <a:p>
            <a:pPr marL="0" indent="0">
              <a:buNone/>
            </a:pPr>
            <a:r>
              <a:rPr lang="es-CO" sz="2000" b="1" i="1" dirty="0" smtClean="0"/>
              <a:t>El departamento tiene el nombre de Córdoba en honor al general José María Córdoba, héroe de la independencia. A la llegada de los conquistadores españoles la región estaba habitada por indígenas de la gran familia Caribe; el grupo de los zenúes fue el más importante en el territorio cordobés. El litoral fue inicialmente reconocido por Rodrigo de Bastidas en 1501, quien arribó a la bahía de Cispatá y descubrió las bocas del río Sinú y las islas Fuerte y Tortuguilla; posteriormente llegaron Alonso de Ojeda, Francisco Pizarro y Martín Fernández de Enciso, quien se internó en el río Sinú en busca de riquezas. </a:t>
            </a:r>
          </a:p>
          <a:p>
            <a:pPr marL="0" indent="0">
              <a:buNone/>
            </a:pPr>
            <a:r>
              <a:rPr lang="es-CO" sz="2000" b="1" i="1" dirty="0" smtClean="0"/>
              <a:t>Después de la Conquista su poblamiento fue lento, destacándose la expedición de Antonio de la Torre y Miranda, llevada a cabo en la segunda mitad del siglo, comisionado por el entonces gobernador de Cartagena, don Juan de Torrezar Díaz Pimienta. Perteneció al departamento de Bolívar hasta el año 1951, cuando por Ley 9 del 18 de diciembre de ese año se creó el departamento de Córdoba.</a:t>
            </a:r>
          </a:p>
          <a:p>
            <a:endParaRPr lang="es-CO" sz="2000" b="1" dirty="0"/>
          </a:p>
        </p:txBody>
      </p:sp>
      <p:sp>
        <p:nvSpPr>
          <p:cNvPr id="4" name="3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428604"/>
          </a:xfrm>
        </p:spPr>
        <p:txBody>
          <a:bodyPr>
            <a:normAutofit fontScale="90000"/>
          </a:bodyPr>
          <a:lstStyle/>
          <a:p>
            <a:r>
              <a:rPr lang="es-CO" b="1" i="1" dirty="0" smtClean="0">
                <a:solidFill>
                  <a:srgbClr val="0070C0"/>
                </a:solidFill>
              </a:rPr>
              <a:t>Bandera</a:t>
            </a:r>
            <a:endParaRPr lang="es-CO" b="1" i="1" dirty="0">
              <a:solidFill>
                <a:srgbClr val="0070C0"/>
              </a:solidFill>
            </a:endParaRPr>
          </a:p>
        </p:txBody>
      </p:sp>
      <p:pic>
        <p:nvPicPr>
          <p:cNvPr id="4" name="3 Marcador de contenido" descr="BanderaCordoba[1].gif"/>
          <p:cNvPicPr>
            <a:picLocks noGrp="1" noChangeAspect="1"/>
          </p:cNvPicPr>
          <p:nvPr>
            <p:ph idx="1"/>
          </p:nvPr>
        </p:nvPicPr>
        <p:blipFill>
          <a:blip r:embed="rId2"/>
          <a:srcRect l="10526"/>
          <a:stretch>
            <a:fillRect/>
          </a:stretch>
        </p:blipFill>
        <p:spPr>
          <a:xfrm>
            <a:off x="2643174" y="428604"/>
            <a:ext cx="3643338" cy="1785950"/>
          </a:xfrm>
        </p:spPr>
      </p:pic>
      <p:sp>
        <p:nvSpPr>
          <p:cNvPr id="2053"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O"/>
          </a:p>
        </p:txBody>
      </p:sp>
      <p:sp>
        <p:nvSpPr>
          <p:cNvPr id="2054" name="Rectangle 6"/>
          <p:cNvSpPr>
            <a:spLocks noChangeArrowheads="1"/>
          </p:cNvSpPr>
          <p:nvPr/>
        </p:nvSpPr>
        <p:spPr bwMode="auto">
          <a:xfrm rot="10800000" flipV="1">
            <a:off x="859154" y="2624329"/>
            <a:ext cx="7812279" cy="317009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Dise</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ñ</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ada por Abel Botero Arango, fue aprobado el 12 de diciembre de 1951 por los comisionados de la Junta central Pro Departamento de C</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ó</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rdoba. Est</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á</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conformada por tres franjas horizontales: Azul, Blanco y Verde. El Azul, simboliza los r</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í</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os, el valle y el mar; adem</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á</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 de todo el espacio por ellos ocupado. Con este color se representa al Sin</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ú</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al San Jorge, sus ci</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é</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nagas y el extenso Mar Caribe que ba</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ñ</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 las costas de C</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ó</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rdoba. El Blanco, es s</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í</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mbolo de la Paz y la Concordia; simboliza el algod</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ó</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 que se produce en nuestro suelo. El Verde, simboliza la pradera y las monta</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ñ</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as. En </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é</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 se sintetiza la feracidad de la tierra.</a:t>
            </a:r>
            <a:endParaRPr kumimoji="0" lang="es-CO" sz="2000" i="1" u="none" strike="noStrike" cap="none" normalizeH="0" baseline="0" dirty="0" smtClean="0">
              <a:ln>
                <a:noFill/>
              </a:ln>
              <a:solidFill>
                <a:schemeClr val="tx1"/>
              </a:solidFill>
              <a:effectLst/>
              <a:latin typeface="Arial" pitchFamily="34" charset="0"/>
              <a:cs typeface="Arial" pitchFamily="34" charset="0"/>
            </a:endParaRPr>
          </a:p>
        </p:txBody>
      </p:sp>
      <p:sp>
        <p:nvSpPr>
          <p:cNvPr id="6" name="5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
        <p:nvSpPr>
          <p:cNvPr id="7" name="Rectangle 6"/>
          <p:cNvSpPr>
            <a:spLocks noChangeArrowheads="1"/>
          </p:cNvSpPr>
          <p:nvPr/>
        </p:nvSpPr>
        <p:spPr bwMode="auto">
          <a:xfrm rot="10800000" flipV="1">
            <a:off x="857222" y="2256806"/>
            <a:ext cx="7812279" cy="317009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Dise</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ñ</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ada por Abel Botero Arango, fue aprobado el 12 de diciembre de 1951 por los comisionados de la Junta central Pro Departamento de C</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ó</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rdoba. Est</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á</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conformada por tres franjas horizontales: Azul, Blanco y Verde. El Azul, simboliza los r</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í</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os, el valle y el mar; adem</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á</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 de todo el espacio por ellos ocupado. Con este color se representa al Sin</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ú</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al San Jorge, sus ci</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é</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nagas y el extenso Mar Caribe que ba</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ñ</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 las costas de C</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ó</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rdoba. El Blanco, es s</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í</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mbolo de la Paz y la Concordia; simboliza el algod</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ó</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n que se produce en nuestro suelo. El Verde, simboliza la pradera y las monta</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ñ</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as. En </a:t>
            </a:r>
            <a:r>
              <a:rPr kumimoji="0" lang="es-CO" sz="2000" i="1" u="none" strike="noStrike" cap="none" normalizeH="0" baseline="0" dirty="0" smtClean="0">
                <a:ln>
                  <a:noFill/>
                </a:ln>
                <a:solidFill>
                  <a:schemeClr val="tx1"/>
                </a:solidFill>
                <a:effectLst/>
                <a:latin typeface="Calibri"/>
                <a:ea typeface="Times New Roman" pitchFamily="18" charset="0"/>
                <a:cs typeface="Arial" pitchFamily="34" charset="0"/>
              </a:rPr>
              <a:t>é</a:t>
            </a:r>
            <a:r>
              <a:rPr kumimoji="0" lang="es-CO" sz="2000" i="1" u="none" strike="noStrike" cap="none" normalizeH="0" baseline="0" dirty="0" smtClean="0">
                <a:ln>
                  <a:noFill/>
                </a:ln>
                <a:solidFill>
                  <a:schemeClr val="tx1"/>
                </a:solidFill>
                <a:effectLst/>
                <a:latin typeface="Arial" pitchFamily="34" charset="0"/>
                <a:ea typeface="Times New Roman" pitchFamily="18" charset="0"/>
                <a:cs typeface="Arial" pitchFamily="34" charset="0"/>
              </a:rPr>
              <a:t>l se sintetiza la feracidad de la tierra.</a:t>
            </a:r>
            <a:endParaRPr kumimoji="0" lang="es-CO" sz="2000" i="1"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11156"/>
          </a:xfrm>
        </p:spPr>
        <p:txBody>
          <a:bodyPr>
            <a:normAutofit fontScale="90000"/>
          </a:bodyPr>
          <a:lstStyle/>
          <a:p>
            <a:r>
              <a:rPr lang="es-CO" b="1" i="1" dirty="0" smtClean="0">
                <a:solidFill>
                  <a:srgbClr val="0070C0"/>
                </a:solidFill>
              </a:rPr>
              <a:t>Himno</a:t>
            </a:r>
            <a:endParaRPr lang="es-CO" b="1" i="1" dirty="0">
              <a:solidFill>
                <a:srgbClr val="0070C0"/>
              </a:solidFill>
            </a:endParaRPr>
          </a:p>
        </p:txBody>
      </p:sp>
      <p:sp>
        <p:nvSpPr>
          <p:cNvPr id="3" name="2 Marcador de contenido"/>
          <p:cNvSpPr>
            <a:spLocks noGrp="1"/>
          </p:cNvSpPr>
          <p:nvPr>
            <p:ph idx="1"/>
          </p:nvPr>
        </p:nvSpPr>
        <p:spPr/>
        <p:txBody>
          <a:bodyPr>
            <a:normAutofit/>
          </a:bodyPr>
          <a:lstStyle/>
          <a:p>
            <a:pPr algn="ctr">
              <a:buNone/>
            </a:pPr>
            <a:r>
              <a:rPr lang="es-CO" dirty="0" smtClean="0"/>
              <a:t> </a:t>
            </a:r>
            <a:endParaRPr lang="es-CO" dirty="0"/>
          </a:p>
        </p:txBody>
      </p:sp>
      <p:sp>
        <p:nvSpPr>
          <p:cNvPr id="4" name="3 Rectángulo"/>
          <p:cNvSpPr/>
          <p:nvPr/>
        </p:nvSpPr>
        <p:spPr>
          <a:xfrm>
            <a:off x="428596" y="857232"/>
            <a:ext cx="3214710" cy="5016758"/>
          </a:xfrm>
          <a:prstGeom prst="rect">
            <a:avLst/>
          </a:prstGeom>
        </p:spPr>
        <p:txBody>
          <a:bodyPr wrap="square">
            <a:spAutoFit/>
          </a:bodyPr>
          <a:lstStyle/>
          <a:p>
            <a:r>
              <a:rPr lang="es-CO" sz="2000" b="1" dirty="0" smtClean="0"/>
              <a:t>CORO </a:t>
            </a:r>
            <a:r>
              <a:rPr lang="es-CO" sz="2000" dirty="0" smtClean="0"/>
              <a:t/>
            </a:r>
            <a:br>
              <a:rPr lang="es-CO" sz="2000" dirty="0" smtClean="0"/>
            </a:br>
            <a:r>
              <a:rPr lang="es-CO" sz="2000" dirty="0" smtClean="0"/>
              <a:t>¡Bandera Cordobesa</a:t>
            </a:r>
            <a:br>
              <a:rPr lang="es-CO" sz="2000" dirty="0" smtClean="0"/>
            </a:br>
            <a:r>
              <a:rPr lang="es-CO" sz="2000" dirty="0" smtClean="0"/>
              <a:t>despliégate triunfal!</a:t>
            </a:r>
            <a:br>
              <a:rPr lang="es-CO" sz="2000" dirty="0" smtClean="0"/>
            </a:br>
            <a:r>
              <a:rPr lang="es-CO" sz="2000" dirty="0" smtClean="0"/>
              <a:t>Las huestes de tu suelo</a:t>
            </a:r>
            <a:br>
              <a:rPr lang="es-CO" sz="2000" dirty="0" smtClean="0"/>
            </a:br>
            <a:r>
              <a:rPr lang="es-CO" sz="2000" dirty="0" smtClean="0"/>
              <a:t>te aclaman si cesar.</a:t>
            </a:r>
            <a:br>
              <a:rPr lang="es-CO" sz="2000" dirty="0" smtClean="0"/>
            </a:br>
            <a:r>
              <a:rPr lang="es-CO" sz="2000" dirty="0" smtClean="0"/>
              <a:t>¡Y la mujer sinuana</a:t>
            </a:r>
            <a:br>
              <a:rPr lang="es-CO" sz="2000" dirty="0" smtClean="0"/>
            </a:br>
            <a:r>
              <a:rPr lang="es-CO" sz="2000" dirty="0" smtClean="0"/>
              <a:t>radiante y señorial</a:t>
            </a:r>
            <a:br>
              <a:rPr lang="es-CO" sz="2000" dirty="0" smtClean="0"/>
            </a:br>
            <a:r>
              <a:rPr lang="es-CO" sz="2000" dirty="0" smtClean="0"/>
              <a:t>te ciñe rico escudo</a:t>
            </a:r>
            <a:br>
              <a:rPr lang="es-CO" sz="2000" dirty="0" smtClean="0"/>
            </a:br>
            <a:r>
              <a:rPr lang="es-CO" sz="2000" dirty="0" smtClean="0"/>
              <a:t>labrado en libertad!</a:t>
            </a:r>
          </a:p>
          <a:p>
            <a:r>
              <a:rPr lang="es-CO" sz="2000" b="1" dirty="0" smtClean="0"/>
              <a:t>I</a:t>
            </a:r>
            <a:r>
              <a:rPr lang="es-CO" sz="2000" dirty="0" smtClean="0"/>
              <a:t/>
            </a:r>
            <a:br>
              <a:rPr lang="es-CO" sz="2000" dirty="0" smtClean="0"/>
            </a:br>
            <a:r>
              <a:rPr lang="es-CO" sz="2000" dirty="0" smtClean="0"/>
              <a:t>¡Bizarros Paladines</a:t>
            </a:r>
            <a:br>
              <a:rPr lang="es-CO" sz="2000" dirty="0" smtClean="0"/>
            </a:br>
            <a:r>
              <a:rPr lang="es-CO" sz="2000" dirty="0" smtClean="0"/>
              <a:t>sigamos en la lid!</a:t>
            </a:r>
            <a:br>
              <a:rPr lang="es-CO" sz="2000" dirty="0" smtClean="0"/>
            </a:br>
            <a:r>
              <a:rPr lang="es-CO" sz="2000" dirty="0" smtClean="0"/>
              <a:t>Marchemos a la cumbre</a:t>
            </a:r>
            <a:br>
              <a:rPr lang="es-CO" sz="2000" dirty="0" smtClean="0"/>
            </a:br>
            <a:r>
              <a:rPr lang="es-CO" sz="2000" dirty="0" smtClean="0"/>
              <a:t>que asoma en el confín.</a:t>
            </a:r>
            <a:br>
              <a:rPr lang="es-CO" sz="2000" dirty="0" smtClean="0"/>
            </a:br>
            <a:r>
              <a:rPr lang="es-CO" sz="2000" dirty="0" smtClean="0"/>
              <a:t>Los pueblos que no luchan</a:t>
            </a:r>
            <a:br>
              <a:rPr lang="es-CO" sz="2000" dirty="0" smtClean="0"/>
            </a:br>
            <a:r>
              <a:rPr lang="es-CO" sz="2000" dirty="0" smtClean="0"/>
              <a:t>no tienen porvenir.</a:t>
            </a:r>
            <a:endParaRPr lang="es-CO" sz="2000" dirty="0"/>
          </a:p>
        </p:txBody>
      </p:sp>
      <p:sp>
        <p:nvSpPr>
          <p:cNvPr id="5" name="4 CuadroTexto"/>
          <p:cNvSpPr txBox="1"/>
          <p:nvPr/>
        </p:nvSpPr>
        <p:spPr>
          <a:xfrm>
            <a:off x="4643438" y="928670"/>
            <a:ext cx="3214710" cy="4708981"/>
          </a:xfrm>
          <a:prstGeom prst="rect">
            <a:avLst/>
          </a:prstGeom>
          <a:noFill/>
        </p:spPr>
        <p:txBody>
          <a:bodyPr wrap="square" rtlCol="0">
            <a:spAutoFit/>
          </a:bodyPr>
          <a:lstStyle/>
          <a:p>
            <a:r>
              <a:rPr lang="es-CO" sz="2000" b="1" dirty="0" smtClean="0"/>
              <a:t>II</a:t>
            </a:r>
            <a:r>
              <a:rPr lang="es-CO" sz="2000" dirty="0" smtClean="0"/>
              <a:t/>
            </a:r>
            <a:br>
              <a:rPr lang="es-CO" sz="2000" dirty="0" smtClean="0"/>
            </a:br>
            <a:r>
              <a:rPr lang="es-CO" sz="2000" dirty="0" smtClean="0"/>
              <a:t>Hoy somos responsables</a:t>
            </a:r>
            <a:br>
              <a:rPr lang="es-CO" sz="2000" dirty="0" smtClean="0"/>
            </a:br>
            <a:r>
              <a:rPr lang="es-CO" sz="2000" dirty="0" smtClean="0"/>
              <a:t>de nuestro bien o mal.</a:t>
            </a:r>
            <a:br>
              <a:rPr lang="es-CO" sz="2000" dirty="0" smtClean="0"/>
            </a:br>
            <a:r>
              <a:rPr lang="es-CO" sz="2000" dirty="0" smtClean="0"/>
              <a:t>Nacemos a la vida,</a:t>
            </a:r>
            <a:br>
              <a:rPr lang="es-CO" sz="2000" dirty="0" smtClean="0"/>
            </a:br>
            <a:r>
              <a:rPr lang="es-CO" sz="2000" dirty="0" smtClean="0"/>
              <a:t>de libres.... ¡Libertad!</a:t>
            </a:r>
            <a:br>
              <a:rPr lang="es-CO" sz="2000" dirty="0" smtClean="0"/>
            </a:br>
            <a:r>
              <a:rPr lang="es-CO" sz="2000" dirty="0" smtClean="0"/>
              <a:t>¡Contigo, sobre el yunque!</a:t>
            </a:r>
            <a:br>
              <a:rPr lang="es-CO" sz="2000" dirty="0" smtClean="0"/>
            </a:br>
            <a:r>
              <a:rPr lang="es-CO" sz="2000" dirty="0" smtClean="0"/>
              <a:t>¡Contigo, hasta triunfar</a:t>
            </a:r>
          </a:p>
          <a:p>
            <a:r>
              <a:rPr lang="es-CO" sz="2000" dirty="0" smtClean="0"/>
              <a:t> </a:t>
            </a:r>
          </a:p>
          <a:p>
            <a:r>
              <a:rPr lang="es-CO" sz="2000" b="1" dirty="0" smtClean="0"/>
              <a:t>III</a:t>
            </a:r>
            <a:r>
              <a:rPr lang="es-CO" sz="2000" dirty="0" smtClean="0"/>
              <a:t/>
            </a:r>
            <a:br>
              <a:rPr lang="es-CO" sz="2000" dirty="0" smtClean="0"/>
            </a:br>
            <a:r>
              <a:rPr lang="es-CO" sz="2000" dirty="0" smtClean="0"/>
              <a:t>El alma de la Patria</a:t>
            </a:r>
            <a:br>
              <a:rPr lang="es-CO" sz="2000" dirty="0" smtClean="0"/>
            </a:br>
            <a:r>
              <a:rPr lang="es-CO" sz="2000" dirty="0" smtClean="0"/>
              <a:t>se abraza en el fervor.</a:t>
            </a:r>
            <a:br>
              <a:rPr lang="es-CO" sz="2000" dirty="0" smtClean="0"/>
            </a:br>
            <a:r>
              <a:rPr lang="es-CO" sz="2000" dirty="0" smtClean="0"/>
              <a:t>¡Es Córdoba que emerge</a:t>
            </a:r>
            <a:br>
              <a:rPr lang="es-CO" sz="2000" dirty="0" smtClean="0"/>
            </a:br>
            <a:r>
              <a:rPr lang="es-CO" sz="2000" dirty="0" smtClean="0"/>
              <a:t>del santo pabellón</a:t>
            </a:r>
            <a:br>
              <a:rPr lang="es-CO" sz="2000" dirty="0" smtClean="0"/>
            </a:br>
            <a:r>
              <a:rPr lang="es-CO" sz="2000" dirty="0" smtClean="0"/>
              <a:t>a traernos, en ofrenda,</a:t>
            </a:r>
            <a:br>
              <a:rPr lang="es-CO" sz="2000" dirty="0" smtClean="0"/>
            </a:br>
            <a:r>
              <a:rPr lang="es-CO" sz="2000" dirty="0" smtClean="0"/>
              <a:t>su genio y su valor</a:t>
            </a:r>
            <a:endParaRPr lang="es-CO" sz="2000" dirty="0"/>
          </a:p>
        </p:txBody>
      </p:sp>
      <p:sp>
        <p:nvSpPr>
          <p:cNvPr id="6" name="5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928662" y="1000108"/>
            <a:ext cx="5929338" cy="4708981"/>
          </a:xfrm>
          <a:prstGeom prst="rect">
            <a:avLst/>
          </a:prstGeom>
        </p:spPr>
        <p:txBody>
          <a:bodyPr wrap="square">
            <a:spAutoFit/>
          </a:bodyPr>
          <a:lstStyle/>
          <a:p>
            <a:r>
              <a:rPr lang="es-CO" sz="2000" b="1" dirty="0" smtClean="0"/>
              <a:t>IV</a:t>
            </a:r>
            <a:r>
              <a:rPr lang="es-CO" sz="2000" dirty="0" smtClean="0"/>
              <a:t/>
            </a:r>
            <a:br>
              <a:rPr lang="es-CO" sz="2000" dirty="0" smtClean="0"/>
            </a:br>
            <a:r>
              <a:rPr lang="es-CO" sz="2000" dirty="0" smtClean="0"/>
              <a:t>¡Avive y San Jerónimo!</a:t>
            </a:r>
            <a:br>
              <a:rPr lang="es-CO" sz="2000" dirty="0" smtClean="0"/>
            </a:br>
            <a:r>
              <a:rPr lang="es-CO" sz="2000" dirty="0" smtClean="0"/>
              <a:t>¡Montaña, cielo y mar!</a:t>
            </a:r>
            <a:br>
              <a:rPr lang="es-CO" sz="2000" dirty="0" smtClean="0"/>
            </a:br>
            <a:r>
              <a:rPr lang="es-CO" sz="2000" dirty="0" smtClean="0"/>
              <a:t>¡Indómitos titanes</a:t>
            </a:r>
            <a:br>
              <a:rPr lang="es-CO" sz="2000" dirty="0" smtClean="0"/>
            </a:br>
            <a:r>
              <a:rPr lang="es-CO" sz="2000" dirty="0" smtClean="0"/>
              <a:t>que al son de libertad</a:t>
            </a:r>
            <a:br>
              <a:rPr lang="es-CO" sz="2000" dirty="0" smtClean="0"/>
            </a:br>
            <a:r>
              <a:rPr lang="es-CO" sz="2000" dirty="0" smtClean="0"/>
              <a:t>perfilan la epopeya</a:t>
            </a:r>
            <a:br>
              <a:rPr lang="es-CO" sz="2000" dirty="0" smtClean="0"/>
            </a:br>
            <a:r>
              <a:rPr lang="es-CO" sz="2000" dirty="0" smtClean="0"/>
              <a:t>del trabajo y de la paz!</a:t>
            </a:r>
          </a:p>
          <a:p>
            <a:r>
              <a:rPr lang="es-CO" sz="2000" dirty="0" smtClean="0"/>
              <a:t> </a:t>
            </a:r>
          </a:p>
          <a:p>
            <a:r>
              <a:rPr lang="es-CO" sz="2000" b="1" dirty="0" smtClean="0"/>
              <a:t>V</a:t>
            </a:r>
            <a:r>
              <a:rPr lang="es-CO" sz="2000" dirty="0" smtClean="0"/>
              <a:t/>
            </a:r>
            <a:br>
              <a:rPr lang="es-CO" sz="2000" dirty="0" smtClean="0"/>
            </a:br>
            <a:r>
              <a:rPr lang="es-CO" sz="2000" dirty="0" smtClean="0"/>
              <a:t>¡Titanes también fueron</a:t>
            </a:r>
            <a:br>
              <a:rPr lang="es-CO" sz="2000" dirty="0" smtClean="0"/>
            </a:br>
            <a:r>
              <a:rPr lang="es-CO" sz="2000" dirty="0" smtClean="0"/>
              <a:t>aquellos del ayer</a:t>
            </a:r>
            <a:br>
              <a:rPr lang="es-CO" sz="2000" dirty="0" smtClean="0"/>
            </a:br>
            <a:r>
              <a:rPr lang="es-CO" sz="2000" dirty="0" smtClean="0"/>
              <a:t>que descuajando sombras</a:t>
            </a:r>
            <a:br>
              <a:rPr lang="es-CO" sz="2000" dirty="0" smtClean="0"/>
            </a:br>
            <a:r>
              <a:rPr lang="es-CO" sz="2000" dirty="0" smtClean="0"/>
              <a:t>de selvas en tropel</a:t>
            </a:r>
            <a:br>
              <a:rPr lang="es-CO" sz="2000" dirty="0" smtClean="0"/>
            </a:br>
            <a:r>
              <a:rPr lang="es-CO" sz="2000" dirty="0" smtClean="0"/>
              <a:t>volcaron en los surcos</a:t>
            </a:r>
            <a:br>
              <a:rPr lang="es-CO" sz="2000" dirty="0" smtClean="0"/>
            </a:br>
            <a:r>
              <a:rPr lang="es-CO" sz="2000" dirty="0" smtClean="0"/>
              <a:t>la música del bien!</a:t>
            </a:r>
            <a:endParaRPr lang="es-CO" sz="2000" dirty="0"/>
          </a:p>
        </p:txBody>
      </p:sp>
      <p:sp>
        <p:nvSpPr>
          <p:cNvPr id="3" name="2 CuadroTexto"/>
          <p:cNvSpPr txBox="1"/>
          <p:nvPr/>
        </p:nvSpPr>
        <p:spPr>
          <a:xfrm>
            <a:off x="4572000" y="785794"/>
            <a:ext cx="3571900" cy="4985980"/>
          </a:xfrm>
          <a:prstGeom prst="rect">
            <a:avLst/>
          </a:prstGeom>
          <a:noFill/>
        </p:spPr>
        <p:txBody>
          <a:bodyPr wrap="square" rtlCol="0">
            <a:spAutoFit/>
          </a:bodyPr>
          <a:lstStyle/>
          <a:p>
            <a:r>
              <a:rPr lang="es-CO" sz="2000" b="1" dirty="0" smtClean="0"/>
              <a:t>VI</a:t>
            </a:r>
            <a:r>
              <a:rPr lang="es-CO" sz="2000" dirty="0" smtClean="0"/>
              <a:t/>
            </a:r>
            <a:br>
              <a:rPr lang="es-CO" sz="2000" dirty="0" smtClean="0"/>
            </a:br>
            <a:r>
              <a:rPr lang="es-CO" sz="2000" dirty="0" smtClean="0"/>
              <a:t>Que nunca más germinen</a:t>
            </a:r>
            <a:br>
              <a:rPr lang="es-CO" sz="2000" dirty="0" smtClean="0"/>
            </a:br>
            <a:r>
              <a:rPr lang="es-CO" sz="2000" dirty="0" smtClean="0"/>
              <a:t>la envidia y el rencor.</a:t>
            </a:r>
            <a:br>
              <a:rPr lang="es-CO" sz="2000" dirty="0" smtClean="0"/>
            </a:br>
            <a:r>
              <a:rPr lang="es-CO" sz="2000" dirty="0" smtClean="0"/>
              <a:t>Como hijos de Colombia</a:t>
            </a:r>
            <a:br>
              <a:rPr lang="es-CO" sz="2000" dirty="0" smtClean="0"/>
            </a:br>
            <a:r>
              <a:rPr lang="es-CO" sz="2000" dirty="0" smtClean="0"/>
              <a:t>que sea su corazón</a:t>
            </a:r>
            <a:br>
              <a:rPr lang="es-CO" sz="2000" dirty="0" smtClean="0"/>
            </a:br>
            <a:r>
              <a:rPr lang="es-CO" sz="2000" dirty="0" smtClean="0"/>
              <a:t>el ara en que se inflame</a:t>
            </a:r>
            <a:br>
              <a:rPr lang="es-CO" sz="2000" dirty="0" smtClean="0"/>
            </a:br>
            <a:r>
              <a:rPr lang="es-CO" sz="2000" dirty="0" smtClean="0"/>
              <a:t>la fe de nuestro amor.</a:t>
            </a:r>
          </a:p>
          <a:p>
            <a:r>
              <a:rPr lang="es-CO" sz="2000" dirty="0" smtClean="0"/>
              <a:t> </a:t>
            </a:r>
          </a:p>
          <a:p>
            <a:r>
              <a:rPr lang="es-CO" sz="2000" b="1" dirty="0" smtClean="0"/>
              <a:t>VII</a:t>
            </a:r>
            <a:r>
              <a:rPr lang="es-CO" sz="2000" dirty="0" smtClean="0"/>
              <a:t/>
            </a:r>
            <a:br>
              <a:rPr lang="es-CO" sz="2000" dirty="0" smtClean="0"/>
            </a:br>
            <a:r>
              <a:rPr lang="es-CO" sz="2000" dirty="0" smtClean="0"/>
              <a:t>¡Fecundo, inmenso valle!...</a:t>
            </a:r>
            <a:br>
              <a:rPr lang="es-CO" sz="2000" dirty="0" smtClean="0"/>
            </a:br>
            <a:r>
              <a:rPr lang="es-CO" sz="2000" dirty="0" smtClean="0"/>
              <a:t>¡Heráldico Sinú</a:t>
            </a:r>
            <a:br>
              <a:rPr lang="es-CO" sz="2000" dirty="0" smtClean="0"/>
            </a:br>
            <a:r>
              <a:rPr lang="es-CO" sz="2000" dirty="0" smtClean="0"/>
              <a:t>que llevas en tus ondas</a:t>
            </a:r>
            <a:br>
              <a:rPr lang="es-CO" sz="2000" dirty="0" smtClean="0"/>
            </a:br>
            <a:r>
              <a:rPr lang="es-CO" sz="2000" dirty="0" smtClean="0"/>
              <a:t>hasta el Caribe azul</a:t>
            </a:r>
            <a:br>
              <a:rPr lang="es-CO" sz="2000" dirty="0" smtClean="0"/>
            </a:br>
            <a:r>
              <a:rPr lang="es-CO" sz="2000" dirty="0" smtClean="0"/>
              <a:t>la voz de pueblos libres</a:t>
            </a:r>
            <a:br>
              <a:rPr lang="es-CO" sz="2000" dirty="0" smtClean="0"/>
            </a:br>
            <a:r>
              <a:rPr lang="es-CO" sz="2000" dirty="0" smtClean="0"/>
              <a:t>a golpes de virtud!</a:t>
            </a:r>
            <a:r>
              <a:rPr lang="es-CO" dirty="0" smtClean="0"/>
              <a:t/>
            </a:r>
            <a:br>
              <a:rPr lang="es-CO" dirty="0" smtClean="0"/>
            </a:br>
            <a:r>
              <a:rPr lang="es-CO" dirty="0" smtClean="0"/>
              <a:t>     </a:t>
            </a:r>
          </a:p>
        </p:txBody>
      </p:sp>
      <p:sp>
        <p:nvSpPr>
          <p:cNvPr id="4" name="3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571472" y="857232"/>
            <a:ext cx="3929090" cy="46166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CO" sz="1600" b="1"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VIII</a:t>
            </a:r>
            <a: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a:r>
            <a:b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Los nobles postulados</a:t>
            </a:r>
            <a:b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que forjan nuestro ideal</a:t>
            </a:r>
            <a:b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son fuerzas que repudian</a:t>
            </a:r>
            <a:b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el vivió y la impiedad</a:t>
            </a:r>
            <a:b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¡La cumbre es el progreso</a:t>
            </a:r>
            <a:b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que vamos a escalar!...</a:t>
            </a:r>
            <a:endParaRPr kumimoji="0" lang="es-CO"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a:t>
            </a:r>
            <a:endParaRPr kumimoji="0" lang="es-CO"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O" sz="1600" b="1"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IX</a:t>
            </a:r>
            <a: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a:r>
            <a:b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Prendidos en la brega</a:t>
            </a:r>
            <a:b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bajo el ardiente sol</a:t>
            </a:r>
            <a:b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no habrá poder extraño</a:t>
            </a:r>
            <a:b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que eclipse aquella unión,</a:t>
            </a:r>
            <a:b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la unión que ayer juramos</a:t>
            </a:r>
            <a:b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br>
            <a:r>
              <a:rPr kumimoji="0" lang="es-CO" sz="16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ante la Patria y Dios.</a:t>
            </a:r>
            <a:endParaRPr kumimoji="0" lang="es-CO"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O" sz="1200" b="0"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rPr>
              <a:t> </a:t>
            </a:r>
            <a:endParaRPr kumimoji="0" lang="es-CO"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sz="1200" b="1" i="0" u="none" strike="noStrike" cap="none" normalizeH="0" baseline="0" dirty="0" smtClean="0">
              <a:ln>
                <a:noFill/>
              </a:ln>
              <a:solidFill>
                <a:schemeClr val="tx1"/>
              </a:solidFill>
              <a:effectLst/>
              <a:latin typeface="Verdana"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es-CO" sz="1200" b="1" dirty="0" smtClean="0">
              <a:latin typeface="Verdana"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3" name="2 Rectángulo"/>
          <p:cNvSpPr/>
          <p:nvPr/>
        </p:nvSpPr>
        <p:spPr>
          <a:xfrm>
            <a:off x="5214942" y="785794"/>
            <a:ext cx="2928958" cy="3785652"/>
          </a:xfrm>
          <a:prstGeom prst="rect">
            <a:avLst/>
          </a:prstGeom>
        </p:spPr>
        <p:txBody>
          <a:bodyPr wrap="square">
            <a:spAutoFit/>
          </a:bodyPr>
          <a:lstStyle/>
          <a:p>
            <a:pPr lvl="0" eaLnBrk="0" fontAlgn="base" hangingPunct="0">
              <a:spcBef>
                <a:spcPct val="0"/>
              </a:spcBef>
              <a:spcAft>
                <a:spcPct val="0"/>
              </a:spcAft>
            </a:pPr>
            <a:r>
              <a:rPr lang="es-CO" sz="1600" b="1" dirty="0" smtClean="0">
                <a:latin typeface="Verdana" pitchFamily="34" charset="0"/>
                <a:ea typeface="Times New Roman" pitchFamily="18" charset="0"/>
                <a:cs typeface="Times New Roman" pitchFamily="18" charset="0"/>
              </a:rPr>
              <a:t>X</a:t>
            </a:r>
            <a:r>
              <a:rPr lang="es-CO" sz="1600" dirty="0" smtClean="0">
                <a:latin typeface="Verdana" pitchFamily="34" charset="0"/>
                <a:ea typeface="Times New Roman" pitchFamily="18" charset="0"/>
                <a:cs typeface="Times New Roman" pitchFamily="18" charset="0"/>
              </a:rPr>
              <a:t/>
            </a:r>
            <a:br>
              <a:rPr lang="es-CO" sz="1600" dirty="0" smtClean="0">
                <a:latin typeface="Verdana" pitchFamily="34" charset="0"/>
                <a:ea typeface="Times New Roman" pitchFamily="18" charset="0"/>
                <a:cs typeface="Times New Roman" pitchFamily="18" charset="0"/>
              </a:rPr>
            </a:br>
            <a:r>
              <a:rPr lang="es-CO" sz="1600" dirty="0" smtClean="0">
                <a:latin typeface="Verdana" pitchFamily="34" charset="0"/>
                <a:ea typeface="Times New Roman" pitchFamily="18" charset="0"/>
                <a:cs typeface="Times New Roman" pitchFamily="18" charset="0"/>
              </a:rPr>
              <a:t>¡Arriba cordobeses!</a:t>
            </a:r>
            <a:br>
              <a:rPr lang="es-CO" sz="1600" dirty="0" smtClean="0">
                <a:latin typeface="Verdana" pitchFamily="34" charset="0"/>
                <a:ea typeface="Times New Roman" pitchFamily="18" charset="0"/>
                <a:cs typeface="Times New Roman" pitchFamily="18" charset="0"/>
              </a:rPr>
            </a:br>
            <a:r>
              <a:rPr lang="es-CO" sz="1600" dirty="0" smtClean="0">
                <a:latin typeface="Verdana" pitchFamily="34" charset="0"/>
                <a:ea typeface="Times New Roman" pitchFamily="18" charset="0"/>
                <a:cs typeface="Times New Roman" pitchFamily="18" charset="0"/>
              </a:rPr>
              <a:t>¡Arriba a combatir!</a:t>
            </a:r>
            <a:br>
              <a:rPr lang="es-CO" sz="1600" dirty="0" smtClean="0">
                <a:latin typeface="Verdana" pitchFamily="34" charset="0"/>
                <a:ea typeface="Times New Roman" pitchFamily="18" charset="0"/>
                <a:cs typeface="Times New Roman" pitchFamily="18" charset="0"/>
              </a:rPr>
            </a:br>
            <a:r>
              <a:rPr lang="es-CO" sz="1600" dirty="0" smtClean="0">
                <a:latin typeface="Verdana" pitchFamily="34" charset="0"/>
                <a:ea typeface="Times New Roman" pitchFamily="18" charset="0"/>
                <a:cs typeface="Times New Roman" pitchFamily="18" charset="0"/>
              </a:rPr>
              <a:t>¡Granados, heredades,</a:t>
            </a:r>
            <a:br>
              <a:rPr lang="es-CO" sz="1600" dirty="0" smtClean="0">
                <a:latin typeface="Verdana" pitchFamily="34" charset="0"/>
                <a:ea typeface="Times New Roman" pitchFamily="18" charset="0"/>
                <a:cs typeface="Times New Roman" pitchFamily="18" charset="0"/>
              </a:rPr>
            </a:br>
            <a:r>
              <a:rPr lang="es-CO" sz="1600" dirty="0" smtClean="0">
                <a:latin typeface="Verdana" pitchFamily="34" charset="0"/>
                <a:ea typeface="Times New Roman" pitchFamily="18" charset="0"/>
                <a:cs typeface="Times New Roman" pitchFamily="18" charset="0"/>
              </a:rPr>
              <a:t>y surcos mil a mil</a:t>
            </a:r>
            <a:br>
              <a:rPr lang="es-CO" sz="1600" dirty="0" smtClean="0">
                <a:latin typeface="Verdana" pitchFamily="34" charset="0"/>
                <a:ea typeface="Times New Roman" pitchFamily="18" charset="0"/>
                <a:cs typeface="Times New Roman" pitchFamily="18" charset="0"/>
              </a:rPr>
            </a:br>
            <a:r>
              <a:rPr lang="es-CO" sz="1600" dirty="0" smtClean="0">
                <a:latin typeface="Verdana" pitchFamily="34" charset="0"/>
                <a:ea typeface="Times New Roman" pitchFamily="18" charset="0"/>
                <a:cs typeface="Times New Roman" pitchFamily="18" charset="0"/>
              </a:rPr>
              <a:t>preludian la grandeza</a:t>
            </a:r>
            <a:br>
              <a:rPr lang="es-CO" sz="1600" dirty="0" smtClean="0">
                <a:latin typeface="Verdana" pitchFamily="34" charset="0"/>
                <a:ea typeface="Times New Roman" pitchFamily="18" charset="0"/>
                <a:cs typeface="Times New Roman" pitchFamily="18" charset="0"/>
              </a:rPr>
            </a:br>
            <a:r>
              <a:rPr lang="es-CO" sz="1600" dirty="0" smtClean="0">
                <a:latin typeface="Verdana" pitchFamily="34" charset="0"/>
                <a:ea typeface="Times New Roman" pitchFamily="18" charset="0"/>
                <a:cs typeface="Times New Roman" pitchFamily="18" charset="0"/>
              </a:rPr>
              <a:t>de nuestro porvenir.</a:t>
            </a:r>
            <a:br>
              <a:rPr lang="es-CO" sz="1600" dirty="0" smtClean="0">
                <a:latin typeface="Verdana" pitchFamily="34" charset="0"/>
                <a:ea typeface="Times New Roman" pitchFamily="18" charset="0"/>
                <a:cs typeface="Times New Roman" pitchFamily="18" charset="0"/>
              </a:rPr>
            </a:br>
            <a:r>
              <a:rPr lang="es-CO" sz="1600" dirty="0" smtClean="0">
                <a:latin typeface="Verdana" pitchFamily="34" charset="0"/>
                <a:ea typeface="Times New Roman" pitchFamily="18" charset="0"/>
                <a:cs typeface="Times New Roman" pitchFamily="18" charset="0"/>
              </a:rPr>
              <a:t>     </a:t>
            </a:r>
            <a:endParaRPr lang="es-CO" sz="1600" dirty="0" smtClean="0">
              <a:latin typeface="Arial" pitchFamily="34" charset="0"/>
              <a:cs typeface="Arial" pitchFamily="34" charset="0"/>
            </a:endParaRPr>
          </a:p>
          <a:p>
            <a:pPr lvl="0" eaLnBrk="0" fontAlgn="base" hangingPunct="0">
              <a:spcBef>
                <a:spcPct val="0"/>
              </a:spcBef>
              <a:spcAft>
                <a:spcPct val="0"/>
              </a:spcAft>
            </a:pPr>
            <a:r>
              <a:rPr lang="es-CO" sz="1600" b="1" dirty="0" smtClean="0">
                <a:latin typeface="Verdana" pitchFamily="34" charset="0"/>
                <a:ea typeface="Times New Roman" pitchFamily="18" charset="0"/>
                <a:cs typeface="Times New Roman" pitchFamily="18" charset="0"/>
              </a:rPr>
              <a:t>XI</a:t>
            </a:r>
            <a:r>
              <a:rPr lang="es-CO" sz="1600" dirty="0" smtClean="0">
                <a:latin typeface="Verdana" pitchFamily="34" charset="0"/>
                <a:ea typeface="Times New Roman" pitchFamily="18" charset="0"/>
                <a:cs typeface="Times New Roman" pitchFamily="18" charset="0"/>
              </a:rPr>
              <a:t/>
            </a:r>
            <a:br>
              <a:rPr lang="es-CO" sz="1600" dirty="0" smtClean="0">
                <a:latin typeface="Verdana" pitchFamily="34" charset="0"/>
                <a:ea typeface="Times New Roman" pitchFamily="18" charset="0"/>
                <a:cs typeface="Times New Roman" pitchFamily="18" charset="0"/>
              </a:rPr>
            </a:br>
            <a:r>
              <a:rPr lang="es-CO" sz="1600" dirty="0" smtClean="0">
                <a:latin typeface="Verdana" pitchFamily="34" charset="0"/>
                <a:ea typeface="Times New Roman" pitchFamily="18" charset="0"/>
                <a:cs typeface="Times New Roman" pitchFamily="18" charset="0"/>
              </a:rPr>
              <a:t>Tu grito Montería</a:t>
            </a:r>
            <a:br>
              <a:rPr lang="es-CO" sz="1600" dirty="0" smtClean="0">
                <a:latin typeface="Verdana" pitchFamily="34" charset="0"/>
                <a:ea typeface="Times New Roman" pitchFamily="18" charset="0"/>
                <a:cs typeface="Times New Roman" pitchFamily="18" charset="0"/>
              </a:rPr>
            </a:br>
            <a:r>
              <a:rPr lang="es-CO" sz="1600" dirty="0" smtClean="0">
                <a:latin typeface="Verdana" pitchFamily="34" charset="0"/>
                <a:ea typeface="Times New Roman" pitchFamily="18" charset="0"/>
                <a:cs typeface="Times New Roman" pitchFamily="18" charset="0"/>
              </a:rPr>
              <a:t>de justa rebelión</a:t>
            </a:r>
            <a:br>
              <a:rPr lang="es-CO" sz="1600" dirty="0" smtClean="0">
                <a:latin typeface="Verdana" pitchFamily="34" charset="0"/>
                <a:ea typeface="Times New Roman" pitchFamily="18" charset="0"/>
                <a:cs typeface="Times New Roman" pitchFamily="18" charset="0"/>
              </a:rPr>
            </a:br>
            <a:r>
              <a:rPr lang="es-CO" sz="1600" dirty="0" smtClean="0">
                <a:latin typeface="Verdana" pitchFamily="34" charset="0"/>
                <a:ea typeface="Times New Roman" pitchFamily="18" charset="0"/>
                <a:cs typeface="Times New Roman" pitchFamily="18" charset="0"/>
              </a:rPr>
              <a:t>fue el grito de arrebato</a:t>
            </a:r>
            <a:br>
              <a:rPr lang="es-CO" sz="1600" dirty="0" smtClean="0">
                <a:latin typeface="Verdana" pitchFamily="34" charset="0"/>
                <a:ea typeface="Times New Roman" pitchFamily="18" charset="0"/>
                <a:cs typeface="Times New Roman" pitchFamily="18" charset="0"/>
              </a:rPr>
            </a:br>
            <a:r>
              <a:rPr lang="es-CO" sz="1600" dirty="0" smtClean="0">
                <a:latin typeface="Verdana" pitchFamily="34" charset="0"/>
                <a:ea typeface="Times New Roman" pitchFamily="18" charset="0"/>
                <a:cs typeface="Times New Roman" pitchFamily="18" charset="0"/>
              </a:rPr>
              <a:t>que el prócer esculpió:</a:t>
            </a:r>
            <a:br>
              <a:rPr lang="es-CO" sz="1600" dirty="0" smtClean="0">
                <a:latin typeface="Verdana" pitchFamily="34" charset="0"/>
                <a:ea typeface="Times New Roman" pitchFamily="18" charset="0"/>
                <a:cs typeface="Times New Roman" pitchFamily="18" charset="0"/>
              </a:rPr>
            </a:br>
            <a:r>
              <a:rPr lang="es-CO" sz="1600" dirty="0" smtClean="0">
                <a:latin typeface="Verdana" pitchFamily="34" charset="0"/>
                <a:ea typeface="Times New Roman" pitchFamily="18" charset="0"/>
                <a:cs typeface="Times New Roman" pitchFamily="18" charset="0"/>
              </a:rPr>
              <a:t>¡Paso de Vencedores!</a:t>
            </a:r>
            <a:br>
              <a:rPr lang="es-CO" sz="1600" dirty="0" smtClean="0">
                <a:latin typeface="Verdana" pitchFamily="34" charset="0"/>
                <a:ea typeface="Times New Roman" pitchFamily="18" charset="0"/>
                <a:cs typeface="Times New Roman" pitchFamily="18" charset="0"/>
              </a:rPr>
            </a:br>
            <a:r>
              <a:rPr lang="es-CO" sz="1600" dirty="0" smtClean="0">
                <a:latin typeface="Verdana" pitchFamily="34" charset="0"/>
                <a:ea typeface="Times New Roman" pitchFamily="18" charset="0"/>
                <a:cs typeface="Times New Roman" pitchFamily="18" charset="0"/>
              </a:rPr>
              <a:t>¡Armas a Discreción!</a:t>
            </a:r>
            <a:endParaRPr lang="es-CO" sz="1600" dirty="0" smtClean="0">
              <a:latin typeface="Arial" pitchFamily="34" charset="0"/>
              <a:cs typeface="Arial" pitchFamily="34" charset="0"/>
            </a:endParaRPr>
          </a:p>
        </p:txBody>
      </p:sp>
      <p:sp>
        <p:nvSpPr>
          <p:cNvPr id="4" name="3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868346"/>
          </a:xfrm>
        </p:spPr>
        <p:txBody>
          <a:bodyPr>
            <a:noAutofit/>
          </a:bodyPr>
          <a:lstStyle/>
          <a:p>
            <a:r>
              <a:rPr lang="es-CO" sz="5400" b="1" i="1" dirty="0" smtClean="0">
                <a:solidFill>
                  <a:srgbClr val="0070C0"/>
                </a:solidFill>
              </a:rPr>
              <a:t>Escudo</a:t>
            </a:r>
            <a:endParaRPr lang="es-CO" sz="5400" b="1" i="1" dirty="0">
              <a:solidFill>
                <a:srgbClr val="0070C0"/>
              </a:solidFill>
            </a:endParaRPr>
          </a:p>
        </p:txBody>
      </p:sp>
      <p:pic>
        <p:nvPicPr>
          <p:cNvPr id="19458" name="Picture 2" descr="C:\Users\Admin\Pictures\trabajo\Co_cordoba-escut[1].png"/>
          <p:cNvPicPr>
            <a:picLocks noGrp="1" noChangeAspect="1" noChangeArrowheads="1"/>
          </p:cNvPicPr>
          <p:nvPr>
            <p:ph idx="1"/>
          </p:nvPr>
        </p:nvPicPr>
        <p:blipFill>
          <a:blip r:embed="rId2"/>
          <a:srcRect/>
          <a:stretch>
            <a:fillRect/>
          </a:stretch>
        </p:blipFill>
        <p:spPr bwMode="auto">
          <a:xfrm>
            <a:off x="1857356" y="1214422"/>
            <a:ext cx="5154966" cy="4429156"/>
          </a:xfrm>
          <a:prstGeom prst="rect">
            <a:avLst/>
          </a:prstGeom>
          <a:noFill/>
        </p:spPr>
      </p:pic>
      <p:sp>
        <p:nvSpPr>
          <p:cNvPr id="19460"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CO"/>
          </a:p>
        </p:txBody>
      </p:sp>
      <p:sp>
        <p:nvSpPr>
          <p:cNvPr id="19461" name="Rectangle 5"/>
          <p:cNvSpPr>
            <a:spLocks noChangeArrowheads="1"/>
          </p:cNvSpPr>
          <p:nvPr/>
        </p:nvSpPr>
        <p:spPr bwMode="auto">
          <a:xfrm>
            <a:off x="0" y="457200"/>
            <a:ext cx="219932" cy="246221"/>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CO"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t>
            </a:r>
            <a:endParaRPr kumimoji="0" lang="es-CO"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5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Rectángulo"/>
          <p:cNvSpPr/>
          <p:nvPr/>
        </p:nvSpPr>
        <p:spPr>
          <a:xfrm>
            <a:off x="714348" y="642917"/>
            <a:ext cx="8072494" cy="5324535"/>
          </a:xfrm>
          <a:prstGeom prst="rect">
            <a:avLst/>
          </a:prstGeom>
        </p:spPr>
        <p:txBody>
          <a:bodyPr wrap="square">
            <a:spAutoFit/>
          </a:bodyPr>
          <a:lstStyle/>
          <a:p>
            <a:pPr lvl="0" algn="just" fontAlgn="base">
              <a:spcBef>
                <a:spcPct val="0"/>
              </a:spcBef>
              <a:spcAft>
                <a:spcPct val="0"/>
              </a:spcAft>
            </a:pPr>
            <a:r>
              <a:rPr lang="es-CO" sz="2000" i="1" dirty="0" smtClean="0">
                <a:solidFill>
                  <a:prstClr val="black"/>
                </a:solidFill>
                <a:latin typeface="Arial" pitchFamily="34" charset="0"/>
                <a:ea typeface="Times New Roman" pitchFamily="18" charset="0"/>
                <a:cs typeface="Arial" pitchFamily="34" charset="0"/>
              </a:rPr>
              <a:t>Dise</a:t>
            </a:r>
            <a:r>
              <a:rPr lang="es-CO" sz="2000" i="1" dirty="0" smtClean="0">
                <a:solidFill>
                  <a:prstClr val="black"/>
                </a:solidFill>
                <a:ea typeface="Times New Roman" pitchFamily="18" charset="0"/>
                <a:cs typeface="Arial" pitchFamily="34" charset="0"/>
              </a:rPr>
              <a:t>ñ</a:t>
            </a:r>
            <a:r>
              <a:rPr lang="es-CO" sz="2000" i="1" dirty="0" smtClean="0">
                <a:solidFill>
                  <a:prstClr val="black"/>
                </a:solidFill>
                <a:latin typeface="Arial" pitchFamily="34" charset="0"/>
                <a:ea typeface="Times New Roman" pitchFamily="18" charset="0"/>
                <a:cs typeface="Arial" pitchFamily="34" charset="0"/>
              </a:rPr>
              <a:t>ado por Abel Botero Arango. Aprobado el 12 de diciembre de 1951 por los comisionados de la Junta central Pro Departamento de C</a:t>
            </a:r>
            <a:r>
              <a:rPr lang="es-CO" sz="2000" i="1" dirty="0" smtClean="0">
                <a:solidFill>
                  <a:prstClr val="black"/>
                </a:solidFill>
                <a:ea typeface="Times New Roman" pitchFamily="18" charset="0"/>
                <a:cs typeface="Arial" pitchFamily="34" charset="0"/>
              </a:rPr>
              <a:t>ó</a:t>
            </a:r>
            <a:r>
              <a:rPr lang="es-CO" sz="2000" i="1" dirty="0" smtClean="0">
                <a:solidFill>
                  <a:prstClr val="black"/>
                </a:solidFill>
                <a:latin typeface="Arial" pitchFamily="34" charset="0"/>
                <a:ea typeface="Times New Roman" pitchFamily="18" charset="0"/>
                <a:cs typeface="Arial" pitchFamily="34" charset="0"/>
              </a:rPr>
              <a:t>rdoba, reunidos en el Hotel Granada de Bogot</a:t>
            </a:r>
            <a:r>
              <a:rPr lang="es-CO" sz="2000" i="1" dirty="0" smtClean="0">
                <a:solidFill>
                  <a:prstClr val="black"/>
                </a:solidFill>
                <a:ea typeface="Times New Roman" pitchFamily="18" charset="0"/>
                <a:cs typeface="Arial" pitchFamily="34" charset="0"/>
              </a:rPr>
              <a:t>á</a:t>
            </a:r>
            <a:r>
              <a:rPr lang="es-CO" sz="2000" i="1" dirty="0" smtClean="0">
                <a:solidFill>
                  <a:prstClr val="black"/>
                </a:solidFill>
                <a:latin typeface="Arial" pitchFamily="34" charset="0"/>
                <a:ea typeface="Times New Roman" pitchFamily="18" charset="0"/>
                <a:cs typeface="Arial" pitchFamily="34" charset="0"/>
              </a:rPr>
              <a:t>.</a:t>
            </a:r>
            <a:endParaRPr lang="es-CO" sz="2000" i="1" dirty="0" smtClean="0">
              <a:solidFill>
                <a:prstClr val="black"/>
              </a:solidFill>
              <a:latin typeface="Arial" pitchFamily="34" charset="0"/>
              <a:cs typeface="Arial" pitchFamily="34" charset="0"/>
            </a:endParaRPr>
          </a:p>
          <a:p>
            <a:pPr lvl="0" algn="just" eaLnBrk="0" fontAlgn="base" hangingPunct="0">
              <a:spcBef>
                <a:spcPct val="0"/>
              </a:spcBef>
              <a:spcAft>
                <a:spcPct val="0"/>
              </a:spcAft>
            </a:pPr>
            <a:r>
              <a:rPr lang="es-CO" sz="2000" i="1" dirty="0" smtClean="0">
                <a:solidFill>
                  <a:prstClr val="black"/>
                </a:solidFill>
                <a:ea typeface="Times New Roman" pitchFamily="18" charset="0"/>
                <a:cs typeface="Arial" pitchFamily="34" charset="0"/>
              </a:rPr>
              <a:t> </a:t>
            </a:r>
            <a:endParaRPr lang="es-CO" sz="2000" i="1" dirty="0" smtClean="0">
              <a:solidFill>
                <a:prstClr val="black"/>
              </a:solidFill>
              <a:latin typeface="Arial" pitchFamily="34" charset="0"/>
              <a:cs typeface="Arial" pitchFamily="34" charset="0"/>
            </a:endParaRPr>
          </a:p>
          <a:p>
            <a:pPr lvl="0" algn="just" eaLnBrk="0" fontAlgn="base" hangingPunct="0">
              <a:spcBef>
                <a:spcPct val="0"/>
              </a:spcBef>
              <a:spcAft>
                <a:spcPct val="0"/>
              </a:spcAft>
            </a:pPr>
            <a:r>
              <a:rPr lang="es-CO" sz="2000" i="1" dirty="0" smtClean="0">
                <a:solidFill>
                  <a:prstClr val="black"/>
                </a:solidFill>
                <a:latin typeface="Arial" pitchFamily="34" charset="0"/>
                <a:ea typeface="Times New Roman" pitchFamily="18" charset="0"/>
                <a:cs typeface="Arial" pitchFamily="34" charset="0"/>
              </a:rPr>
              <a:t>El escudo est</a:t>
            </a:r>
            <a:r>
              <a:rPr lang="es-CO" sz="2000" i="1" dirty="0" smtClean="0">
                <a:solidFill>
                  <a:prstClr val="black"/>
                </a:solidFill>
                <a:ea typeface="Times New Roman" pitchFamily="18" charset="0"/>
                <a:cs typeface="Arial" pitchFamily="34" charset="0"/>
              </a:rPr>
              <a:t>á</a:t>
            </a:r>
            <a:r>
              <a:rPr lang="es-CO" sz="2000" i="1" dirty="0" smtClean="0">
                <a:solidFill>
                  <a:prstClr val="black"/>
                </a:solidFill>
                <a:latin typeface="Arial" pitchFamily="34" charset="0"/>
                <a:ea typeface="Times New Roman" pitchFamily="18" charset="0"/>
                <a:cs typeface="Arial" pitchFamily="34" charset="0"/>
              </a:rPr>
              <a:t> orlado por la Bandera Colombiana y se divide en dos campos por una raya horizontal. En el campo superior est</a:t>
            </a:r>
            <a:r>
              <a:rPr lang="es-CO" sz="2000" i="1" dirty="0" smtClean="0">
                <a:solidFill>
                  <a:prstClr val="black"/>
                </a:solidFill>
                <a:ea typeface="Times New Roman" pitchFamily="18" charset="0"/>
                <a:cs typeface="Arial" pitchFamily="34" charset="0"/>
              </a:rPr>
              <a:t>á</a:t>
            </a:r>
            <a:r>
              <a:rPr lang="es-CO" sz="2000" i="1" dirty="0" smtClean="0">
                <a:solidFill>
                  <a:prstClr val="black"/>
                </a:solidFill>
                <a:latin typeface="Arial" pitchFamily="34" charset="0"/>
                <a:ea typeface="Times New Roman" pitchFamily="18" charset="0"/>
                <a:cs typeface="Arial" pitchFamily="34" charset="0"/>
              </a:rPr>
              <a:t> la figura del general Jos</a:t>
            </a:r>
            <a:r>
              <a:rPr lang="es-CO" sz="2000" i="1" dirty="0" smtClean="0">
                <a:solidFill>
                  <a:prstClr val="black"/>
                </a:solidFill>
                <a:ea typeface="Times New Roman" pitchFamily="18" charset="0"/>
                <a:cs typeface="Arial" pitchFamily="34" charset="0"/>
              </a:rPr>
              <a:t>é</a:t>
            </a:r>
            <a:r>
              <a:rPr lang="es-CO" sz="2000" i="1" dirty="0" smtClean="0">
                <a:solidFill>
                  <a:prstClr val="black"/>
                </a:solidFill>
                <a:latin typeface="Arial" pitchFamily="34" charset="0"/>
                <a:ea typeface="Times New Roman" pitchFamily="18" charset="0"/>
                <a:cs typeface="Arial" pitchFamily="34" charset="0"/>
              </a:rPr>
              <a:t> Mar</a:t>
            </a:r>
            <a:r>
              <a:rPr lang="es-CO" sz="2000" i="1" dirty="0" smtClean="0">
                <a:solidFill>
                  <a:prstClr val="black"/>
                </a:solidFill>
                <a:ea typeface="Times New Roman" pitchFamily="18" charset="0"/>
                <a:cs typeface="Arial" pitchFamily="34" charset="0"/>
              </a:rPr>
              <a:t>í</a:t>
            </a:r>
            <a:r>
              <a:rPr lang="es-CO" sz="2000" i="1" dirty="0" smtClean="0">
                <a:solidFill>
                  <a:prstClr val="black"/>
                </a:solidFill>
                <a:latin typeface="Arial" pitchFamily="34" charset="0"/>
                <a:ea typeface="Times New Roman" pitchFamily="18" charset="0"/>
                <a:cs typeface="Arial" pitchFamily="34" charset="0"/>
              </a:rPr>
              <a:t>a C</a:t>
            </a:r>
            <a:r>
              <a:rPr lang="es-CO" sz="2000" i="1" dirty="0" smtClean="0">
                <a:solidFill>
                  <a:prstClr val="black"/>
                </a:solidFill>
                <a:ea typeface="Times New Roman" pitchFamily="18" charset="0"/>
                <a:cs typeface="Arial" pitchFamily="34" charset="0"/>
              </a:rPr>
              <a:t>ó</a:t>
            </a:r>
            <a:r>
              <a:rPr lang="es-CO" sz="2000" i="1" dirty="0" smtClean="0">
                <a:solidFill>
                  <a:prstClr val="black"/>
                </a:solidFill>
                <a:latin typeface="Arial" pitchFamily="34" charset="0"/>
                <a:ea typeface="Times New Roman" pitchFamily="18" charset="0"/>
                <a:cs typeface="Arial" pitchFamily="34" charset="0"/>
              </a:rPr>
              <a:t>rdova. En el inferior, un jaguar, s</a:t>
            </a:r>
            <a:r>
              <a:rPr lang="es-CO" sz="2000" i="1" dirty="0" smtClean="0">
                <a:solidFill>
                  <a:prstClr val="black"/>
                </a:solidFill>
                <a:ea typeface="Times New Roman" pitchFamily="18" charset="0"/>
                <a:cs typeface="Arial" pitchFamily="34" charset="0"/>
              </a:rPr>
              <a:t>í</a:t>
            </a:r>
            <a:r>
              <a:rPr lang="es-CO" sz="2000" i="1" dirty="0" smtClean="0">
                <a:solidFill>
                  <a:prstClr val="black"/>
                </a:solidFill>
                <a:latin typeface="Arial" pitchFamily="34" charset="0"/>
                <a:ea typeface="Times New Roman" pitchFamily="18" charset="0"/>
                <a:cs typeface="Arial" pitchFamily="34" charset="0"/>
              </a:rPr>
              <a:t>mbolo m</a:t>
            </a:r>
            <a:r>
              <a:rPr lang="es-CO" sz="2000" i="1" dirty="0" smtClean="0">
                <a:solidFill>
                  <a:prstClr val="black"/>
                </a:solidFill>
                <a:ea typeface="Times New Roman" pitchFamily="18" charset="0"/>
                <a:cs typeface="Arial" pitchFamily="34" charset="0"/>
              </a:rPr>
              <a:t>á</a:t>
            </a:r>
            <a:r>
              <a:rPr lang="es-CO" sz="2000" i="1" dirty="0" smtClean="0">
                <a:solidFill>
                  <a:prstClr val="black"/>
                </a:solidFill>
                <a:latin typeface="Arial" pitchFamily="34" charset="0"/>
                <a:ea typeface="Times New Roman" pitchFamily="18" charset="0"/>
                <a:cs typeface="Arial" pitchFamily="34" charset="0"/>
              </a:rPr>
              <a:t>gico-religioso de los Zen</a:t>
            </a:r>
            <a:r>
              <a:rPr lang="es-CO" sz="2000" i="1" dirty="0" smtClean="0">
                <a:solidFill>
                  <a:prstClr val="black"/>
                </a:solidFill>
                <a:ea typeface="Times New Roman" pitchFamily="18" charset="0"/>
                <a:cs typeface="Arial" pitchFamily="34" charset="0"/>
              </a:rPr>
              <a:t>ú</a:t>
            </a:r>
            <a:r>
              <a:rPr lang="es-CO" sz="2000" i="1" dirty="0" smtClean="0">
                <a:solidFill>
                  <a:prstClr val="black"/>
                </a:solidFill>
                <a:latin typeface="Arial" pitchFamily="34" charset="0"/>
                <a:ea typeface="Times New Roman" pitchFamily="18" charset="0"/>
                <a:cs typeface="Arial" pitchFamily="34" charset="0"/>
              </a:rPr>
              <a:t>es, primitivos pobladores del Sin</a:t>
            </a:r>
            <a:r>
              <a:rPr lang="es-CO" sz="2000" i="1" dirty="0" smtClean="0">
                <a:solidFill>
                  <a:prstClr val="black"/>
                </a:solidFill>
                <a:ea typeface="Times New Roman" pitchFamily="18" charset="0"/>
                <a:cs typeface="Arial" pitchFamily="34" charset="0"/>
              </a:rPr>
              <a:t>ú</a:t>
            </a:r>
            <a:r>
              <a:rPr lang="es-CO" sz="2000" i="1" dirty="0" smtClean="0">
                <a:solidFill>
                  <a:prstClr val="black"/>
                </a:solidFill>
                <a:latin typeface="Arial" pitchFamily="34" charset="0"/>
                <a:ea typeface="Times New Roman" pitchFamily="18" charset="0"/>
                <a:cs typeface="Arial" pitchFamily="34" charset="0"/>
              </a:rPr>
              <a:t>, el San Jorge y las Sabanas. El jaguar es emblema de la agilidad y la fortaleza de los Zen</a:t>
            </a:r>
            <a:r>
              <a:rPr lang="es-CO" sz="2000" i="1" dirty="0" smtClean="0">
                <a:solidFill>
                  <a:prstClr val="black"/>
                </a:solidFill>
                <a:ea typeface="Times New Roman" pitchFamily="18" charset="0"/>
                <a:cs typeface="Arial" pitchFamily="34" charset="0"/>
              </a:rPr>
              <a:t>ú</a:t>
            </a:r>
            <a:r>
              <a:rPr lang="es-CO" sz="2000" i="1" dirty="0" smtClean="0">
                <a:solidFill>
                  <a:prstClr val="black"/>
                </a:solidFill>
                <a:latin typeface="Arial" pitchFamily="34" charset="0"/>
                <a:ea typeface="Times New Roman" pitchFamily="18" charset="0"/>
                <a:cs typeface="Arial" pitchFamily="34" charset="0"/>
              </a:rPr>
              <a:t>es.</a:t>
            </a:r>
            <a:endParaRPr lang="es-CO" sz="2000" i="1" dirty="0" smtClean="0">
              <a:solidFill>
                <a:prstClr val="black"/>
              </a:solidFill>
              <a:latin typeface="Arial" pitchFamily="34" charset="0"/>
              <a:cs typeface="Arial" pitchFamily="34" charset="0"/>
            </a:endParaRPr>
          </a:p>
          <a:p>
            <a:pPr lvl="0" algn="just" eaLnBrk="0" fontAlgn="base" hangingPunct="0">
              <a:spcBef>
                <a:spcPct val="0"/>
              </a:spcBef>
              <a:spcAft>
                <a:spcPct val="0"/>
              </a:spcAft>
            </a:pPr>
            <a:r>
              <a:rPr lang="es-CO" sz="2000" i="1" dirty="0" smtClean="0">
                <a:solidFill>
                  <a:prstClr val="black"/>
                </a:solidFill>
                <a:ea typeface="Times New Roman" pitchFamily="18" charset="0"/>
                <a:cs typeface="Arial" pitchFamily="34" charset="0"/>
              </a:rPr>
              <a:t> </a:t>
            </a:r>
            <a:endParaRPr lang="es-CO" sz="2000" i="1" dirty="0" smtClean="0">
              <a:solidFill>
                <a:prstClr val="black"/>
              </a:solidFill>
              <a:latin typeface="Arial" pitchFamily="34" charset="0"/>
              <a:cs typeface="Arial" pitchFamily="34" charset="0"/>
            </a:endParaRPr>
          </a:p>
          <a:p>
            <a:pPr lvl="0" algn="just" eaLnBrk="0" fontAlgn="base" hangingPunct="0">
              <a:spcBef>
                <a:spcPct val="0"/>
              </a:spcBef>
              <a:spcAft>
                <a:spcPct val="0"/>
              </a:spcAft>
            </a:pPr>
            <a:r>
              <a:rPr lang="es-CO" sz="2000" i="1" dirty="0" smtClean="0">
                <a:solidFill>
                  <a:prstClr val="black"/>
                </a:solidFill>
                <a:latin typeface="Arial" pitchFamily="34" charset="0"/>
                <a:ea typeface="Times New Roman" pitchFamily="18" charset="0"/>
                <a:cs typeface="Arial" pitchFamily="34" charset="0"/>
              </a:rPr>
              <a:t>Sobre la orla tricolor se encuentra escrita la expresi</a:t>
            </a:r>
            <a:r>
              <a:rPr lang="es-CO" sz="2000" i="1" dirty="0" smtClean="0">
                <a:solidFill>
                  <a:prstClr val="black"/>
                </a:solidFill>
                <a:ea typeface="Times New Roman" pitchFamily="18" charset="0"/>
                <a:cs typeface="Arial" pitchFamily="34" charset="0"/>
              </a:rPr>
              <a:t>ó</a:t>
            </a:r>
            <a:r>
              <a:rPr lang="es-CO" sz="2000" i="1" dirty="0" smtClean="0">
                <a:solidFill>
                  <a:prstClr val="black"/>
                </a:solidFill>
                <a:latin typeface="Arial" pitchFamily="34" charset="0"/>
                <a:ea typeface="Times New Roman" pitchFamily="18" charset="0"/>
                <a:cs typeface="Arial" pitchFamily="34" charset="0"/>
              </a:rPr>
              <a:t>n latina OMNIA PER IPSUM FACTA SUNT, cuya traducci</a:t>
            </a:r>
            <a:r>
              <a:rPr lang="es-CO" sz="2000" i="1" dirty="0" smtClean="0">
                <a:solidFill>
                  <a:prstClr val="black"/>
                </a:solidFill>
                <a:ea typeface="Times New Roman" pitchFamily="18" charset="0"/>
                <a:cs typeface="Arial" pitchFamily="34" charset="0"/>
              </a:rPr>
              <a:t>ó</a:t>
            </a:r>
            <a:r>
              <a:rPr lang="es-CO" sz="2000" i="1" dirty="0" smtClean="0">
                <a:solidFill>
                  <a:prstClr val="black"/>
                </a:solidFill>
                <a:latin typeface="Arial" pitchFamily="34" charset="0"/>
                <a:ea typeface="Times New Roman" pitchFamily="18" charset="0"/>
                <a:cs typeface="Arial" pitchFamily="34" charset="0"/>
              </a:rPr>
              <a:t>n es </a:t>
            </a:r>
            <a:r>
              <a:rPr lang="es-CO" sz="2000" i="1" dirty="0" smtClean="0">
                <a:solidFill>
                  <a:prstClr val="black"/>
                </a:solidFill>
                <a:ea typeface="Times New Roman" pitchFamily="18" charset="0"/>
                <a:cs typeface="Arial" pitchFamily="34" charset="0"/>
              </a:rPr>
              <a:t>“</a:t>
            </a:r>
            <a:r>
              <a:rPr lang="es-CO" sz="2000" i="1" dirty="0" smtClean="0">
                <a:solidFill>
                  <a:prstClr val="black"/>
                </a:solidFill>
                <a:latin typeface="Arial" pitchFamily="34" charset="0"/>
                <a:ea typeface="Times New Roman" pitchFamily="18" charset="0"/>
                <a:cs typeface="Arial" pitchFamily="34" charset="0"/>
              </a:rPr>
              <a:t>Todas las cosas fueron hechas (o se hacen) por si mismas</a:t>
            </a:r>
            <a:r>
              <a:rPr lang="es-CO" sz="2000" i="1" dirty="0" smtClean="0">
                <a:solidFill>
                  <a:prstClr val="black"/>
                </a:solidFill>
                <a:ea typeface="Times New Roman" pitchFamily="18" charset="0"/>
                <a:cs typeface="Arial" pitchFamily="34" charset="0"/>
              </a:rPr>
              <a:t>”</a:t>
            </a:r>
            <a:r>
              <a:rPr lang="es-CO" sz="2000" i="1" dirty="0" smtClean="0">
                <a:solidFill>
                  <a:prstClr val="black"/>
                </a:solidFill>
                <a:latin typeface="Arial" pitchFamily="34" charset="0"/>
                <a:ea typeface="Times New Roman" pitchFamily="18" charset="0"/>
                <a:cs typeface="Arial" pitchFamily="34" charset="0"/>
              </a:rPr>
              <a:t> y </a:t>
            </a:r>
            <a:r>
              <a:rPr lang="es-CO" sz="2000" i="1" dirty="0" smtClean="0">
                <a:solidFill>
                  <a:prstClr val="black"/>
                </a:solidFill>
                <a:ea typeface="Times New Roman" pitchFamily="18" charset="0"/>
                <a:cs typeface="Arial" pitchFamily="34" charset="0"/>
              </a:rPr>
              <a:t>“</a:t>
            </a:r>
            <a:r>
              <a:rPr lang="es-CO" sz="2000" i="1" dirty="0" smtClean="0">
                <a:solidFill>
                  <a:prstClr val="black"/>
                </a:solidFill>
                <a:latin typeface="Arial" pitchFamily="34" charset="0"/>
                <a:ea typeface="Times New Roman" pitchFamily="18" charset="0"/>
                <a:cs typeface="Arial" pitchFamily="34" charset="0"/>
              </a:rPr>
              <a:t>Todo lo que somos (o tenemos) es producto de nosotros mismos</a:t>
            </a:r>
            <a:r>
              <a:rPr lang="es-CO" sz="2000" i="1" dirty="0" smtClean="0">
                <a:solidFill>
                  <a:prstClr val="black"/>
                </a:solidFill>
                <a:ea typeface="Times New Roman" pitchFamily="18" charset="0"/>
                <a:cs typeface="Arial" pitchFamily="34" charset="0"/>
              </a:rPr>
              <a:t>”</a:t>
            </a:r>
            <a:r>
              <a:rPr lang="es-CO" sz="2000" i="1" dirty="0" smtClean="0">
                <a:solidFill>
                  <a:prstClr val="black"/>
                </a:solidFill>
                <a:latin typeface="Arial" pitchFamily="34" charset="0"/>
                <a:ea typeface="Times New Roman" pitchFamily="18" charset="0"/>
                <a:cs typeface="Arial" pitchFamily="34" charset="0"/>
              </a:rPr>
              <a:t>. El contenido de esta frase se utiliza para resaltar la fertilidad y fecundidad de las tierras de C</a:t>
            </a:r>
            <a:r>
              <a:rPr lang="es-CO" sz="2000" i="1" dirty="0" smtClean="0">
                <a:solidFill>
                  <a:prstClr val="black"/>
                </a:solidFill>
                <a:ea typeface="Times New Roman" pitchFamily="18" charset="0"/>
                <a:cs typeface="Arial" pitchFamily="34" charset="0"/>
              </a:rPr>
              <a:t>ó</a:t>
            </a:r>
            <a:r>
              <a:rPr lang="es-CO" sz="2000" i="1" dirty="0" smtClean="0">
                <a:solidFill>
                  <a:prstClr val="black"/>
                </a:solidFill>
                <a:latin typeface="Arial" pitchFamily="34" charset="0"/>
                <a:ea typeface="Times New Roman" pitchFamily="18" charset="0"/>
                <a:cs typeface="Arial" pitchFamily="34" charset="0"/>
              </a:rPr>
              <a:t>rdoba.</a:t>
            </a:r>
            <a:endParaRPr lang="es-CO" sz="2000" dirty="0"/>
          </a:p>
        </p:txBody>
      </p:sp>
      <p:sp>
        <p:nvSpPr>
          <p:cNvPr id="3" name="2 Rectángulo"/>
          <p:cNvSpPr/>
          <p:nvPr/>
        </p:nvSpPr>
        <p:spPr>
          <a:xfrm>
            <a:off x="0" y="5857892"/>
            <a:ext cx="9144000" cy="1000108"/>
          </a:xfrm>
          <a:prstGeom prst="rect">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100"/>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519</TotalTime>
  <Words>1811</Words>
  <Application>Microsoft Office PowerPoint</Application>
  <PresentationFormat>Presentación en pantalla (4:3)</PresentationFormat>
  <Paragraphs>62</Paragraphs>
  <Slides>19</Slides>
  <Notes>0</Notes>
  <HiddenSlides>0</HiddenSlides>
  <MMClips>0</MMClips>
  <ScaleCrop>false</ScaleCrop>
  <HeadingPairs>
    <vt:vector size="4" baseType="variant">
      <vt:variant>
        <vt:lpstr>Tema</vt:lpstr>
      </vt:variant>
      <vt:variant>
        <vt:i4>1</vt:i4>
      </vt:variant>
      <vt:variant>
        <vt:lpstr>Títulos de diapositiva</vt:lpstr>
      </vt:variant>
      <vt:variant>
        <vt:i4>19</vt:i4>
      </vt:variant>
    </vt:vector>
  </HeadingPairs>
  <TitlesOfParts>
    <vt:vector size="20" baseType="lpstr">
      <vt:lpstr>Tema de Office</vt:lpstr>
      <vt:lpstr>Edificar y conocer el departamento de córdoba y sus alrededores</vt:lpstr>
      <vt:lpstr>Departamento de córdoba</vt:lpstr>
      <vt:lpstr>Historia del departamento de córdoba</vt:lpstr>
      <vt:lpstr>Bandera</vt:lpstr>
      <vt:lpstr>Himno</vt:lpstr>
      <vt:lpstr>Diapositiva 6</vt:lpstr>
      <vt:lpstr>Diapositiva 7</vt:lpstr>
      <vt:lpstr>Escudo</vt:lpstr>
      <vt:lpstr>Diapositiva 9</vt:lpstr>
      <vt:lpstr>Economía</vt:lpstr>
      <vt:lpstr>Agricultura</vt:lpstr>
      <vt:lpstr>Culturas</vt:lpstr>
      <vt:lpstr>Municipio de Chima</vt:lpstr>
      <vt:lpstr>Historia</vt:lpstr>
      <vt:lpstr>Bandera</vt:lpstr>
      <vt:lpstr>Escudo</vt:lpstr>
      <vt:lpstr>Diapositiva 17</vt:lpstr>
      <vt:lpstr>Diapositiva 18</vt:lpstr>
      <vt:lpstr>Diapositiva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Edificar y conocer el departamento de córdoba y sus alrededores</dc:title>
  <dc:creator>Admin</dc:creator>
  <cp:lastModifiedBy>INESAD</cp:lastModifiedBy>
  <cp:revision>41</cp:revision>
  <dcterms:created xsi:type="dcterms:W3CDTF">2011-03-20T19:09:04Z</dcterms:created>
  <dcterms:modified xsi:type="dcterms:W3CDTF">2011-06-01T07:16:02Z</dcterms:modified>
</cp:coreProperties>
</file>